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itemProps2.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notesSlide18.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5.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4.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media/image57.png" ContentType="image/png"/>
  <Override PartName="/ppt/media/image12.wmf" ContentType="image/x-wmf"/>
  <Override PartName="/ppt/media/image1.png" ContentType="image/png"/>
  <Override PartName="/ppt/media/image46.png" ContentType="image/png"/>
  <Override PartName="/ppt/media/image2.wmf" ContentType="image/x-wmf"/>
  <Override PartName="/ppt/media/image59.png" ContentType="image/png"/>
  <Override PartName="/ppt/media/image3.png" ContentType="image/png"/>
  <Override PartName="/ppt/media/image51.png" ContentType="image/png"/>
  <Override PartName="/ppt/media/image9.jpeg" ContentType="image/jpeg"/>
  <Override PartName="/ppt/media/image5.png" ContentType="image/png"/>
  <Override PartName="/ppt/media/image16.wmf" ContentType="image/x-wmf"/>
  <Override PartName="/ppt/media/image4.wmf" ContentType="image/x-wmf"/>
  <Override PartName="/ppt/media/image48.png" ContentType="image/png"/>
  <Override PartName="/ppt/media/image6.jpeg" ContentType="image/jpeg"/>
  <Override PartName="/ppt/media/image8.png" ContentType="image/png"/>
  <Override PartName="/ppt/media/image19.wmf" ContentType="image/x-wmf"/>
  <Override PartName="/ppt/media/image23.jpeg" ContentType="image/jpeg"/>
  <Override PartName="/ppt/media/image7.wmf" ContentType="image/x-wmf"/>
  <Override PartName="/ppt/media/image61.png" ContentType="image/png"/>
  <Override PartName="/ppt/media/image10.wmf" ContentType="image/x-wmf"/>
  <Override PartName="/ppt/media/image39.jpeg" ContentType="image/jpeg"/>
  <Override PartName="/ppt/media/image55.png" ContentType="image/png"/>
  <Override PartName="/ppt/media/image11.png" ContentType="image/png"/>
  <Override PartName="/ppt/media/image13.wmf" ContentType="image/x-wmf"/>
  <Override PartName="/ppt/media/image58.png" ContentType="image/png"/>
  <Override PartName="/ppt/media/image14.png" ContentType="image/png"/>
  <Override PartName="/ppt/media/image15.jpeg" ContentType="image/jpeg"/>
  <Override PartName="/ppt/media/image17.png" ContentType="image/png"/>
  <Override PartName="/ppt/media/image29.wmf" ContentType="image/x-wmf"/>
  <Override PartName="/ppt/media/image18.jpeg" ContentType="image/jpeg"/>
  <Override PartName="/ppt/media/image24.wmf" ContentType="image/x-wmf"/>
  <Override PartName="/ppt/media/image20.png" ContentType="image/png"/>
  <Override PartName="/ppt/media/image21.wmf" ContentType="image/x-wmf"/>
  <Override PartName="/ppt/media/image22.png" ContentType="image/png"/>
  <Override PartName="/ppt/media/image25.png" ContentType="image/png"/>
  <Override PartName="/ppt/media/image26.png" ContentType="image/png"/>
  <Override PartName="/ppt/media/image27.png" ContentType="image/png"/>
  <Override PartName="/ppt/media/image28.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7.jpeg" ContentType="image/jpeg"/>
  <Override PartName="/ppt/media/image36.png" ContentType="image/png"/>
  <Override PartName="/ppt/media/image38.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7.png" ContentType="image/png"/>
  <Override PartName="/ppt/media/image49.png" ContentType="image/png"/>
  <Override PartName="/ppt/media/image50.png" ContentType="image/png"/>
  <Override PartName="/ppt/media/image52.png" ContentType="image/png"/>
  <Override PartName="/ppt/media/image53.png" ContentType="image/png"/>
  <Override PartName="/ppt/media/image54.png" ContentType="image/png"/>
  <Override PartName="/ppt/media/image56.png" ContentType="image/png"/>
  <Override PartName="/ppt/media/image60.png" ContentType="image/png"/>
  <Override PartName="/ppt/media/image62.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_rels/slide26.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Lst>
  <p:sldSz cx="12188825" cy="6858000"/>
  <p:notesSz cx="7026275" cy="93122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2400" spc="-1" strike="noStrike">
                <a:solidFill>
                  <a:srgbClr val="000000"/>
                </a:solidFill>
                <a:latin typeface="Calibri"/>
              </a:rPr>
              <a:t>Click to move the slide</a:t>
            </a:r>
            <a:endParaRPr b="0" lang="en-US" sz="2400" spc="-1" strike="noStrike">
              <a:solidFill>
                <a:srgbClr val="000000"/>
              </a:solidFill>
              <a:latin typeface="Calibri"/>
            </a:endParaRPr>
          </a:p>
        </p:txBody>
      </p:sp>
      <p:sp>
        <p:nvSpPr>
          <p:cNvPr id="30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307"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308"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309"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1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4D7424E8-0761-4D08-AFF2-4EF0339D0B4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PlaceHolder 1"/>
          <p:cNvSpPr>
            <a:spLocks noGrp="1"/>
          </p:cNvSpPr>
          <p:nvPr>
            <p:ph type="sldImg"/>
          </p:nvPr>
        </p:nvSpPr>
        <p:spPr>
          <a:xfrm>
            <a:off x="380880" y="685800"/>
            <a:ext cx="6095520" cy="3428640"/>
          </a:xfrm>
          <a:prstGeom prst="rect">
            <a:avLst/>
          </a:prstGeom>
        </p:spPr>
      </p:sp>
      <p:sp>
        <p:nvSpPr>
          <p:cNvPr id="1064" name="PlaceHolder 2"/>
          <p:cNvSpPr>
            <a:spLocks noGrp="1"/>
          </p:cNvSpPr>
          <p:nvPr>
            <p:ph type="body"/>
          </p:nvPr>
        </p:nvSpPr>
        <p:spPr>
          <a:xfrm>
            <a:off x="685800" y="4343400"/>
            <a:ext cx="5486040" cy="4114440"/>
          </a:xfrm>
          <a:prstGeom prst="rect">
            <a:avLst/>
          </a:prstGeom>
        </p:spPr>
        <p:txBody>
          <a:bodyPr tIns="91440" bIns="91440">
            <a:noAutofit/>
          </a:bodyPr>
          <a:p>
            <a:pPr marL="115920" indent="-115560">
              <a:lnSpc>
                <a:spcPct val="100000"/>
              </a:lnSpc>
            </a:pPr>
            <a:r>
              <a:rPr b="0" lang="en-US" sz="2000" spc="-1" strike="noStrike">
                <a:latin typeface="Arial"/>
              </a:rPr>
              <a:t>Connect Radeon Developer Panel to Radeon Developer Service</a:t>
            </a:r>
            <a:endParaRPr b="0" lang="en-US" sz="2000" spc="-1" strike="noStrike">
              <a:latin typeface="Arial"/>
            </a:endParaRPr>
          </a:p>
          <a:p>
            <a:pPr marL="115920" indent="-115560">
              <a:lnSpc>
                <a:spcPct val="100000"/>
              </a:lnSpc>
            </a:pPr>
            <a:r>
              <a:rPr b="0" lang="en-US" sz="1000" spc="-1" strike="noStrike">
                <a:solidFill>
                  <a:srgbClr val="000000"/>
                </a:solidFill>
                <a:latin typeface="Montserrat"/>
                <a:ea typeface="Montserrat"/>
              </a:rPr>
              <a:t>Set up the target application</a:t>
            </a:r>
            <a:endParaRPr b="0" lang="en-US" sz="1000" spc="-1" strike="noStrike">
              <a:latin typeface="Arial"/>
            </a:endParaRPr>
          </a:p>
          <a:p>
            <a:pPr>
              <a:lnSpc>
                <a:spcPct val="100000"/>
              </a:lnSpc>
            </a:pPr>
            <a:endParaRPr b="0" lang="en-US" sz="1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PlaceHolder 1"/>
          <p:cNvSpPr>
            <a:spLocks noGrp="1"/>
          </p:cNvSpPr>
          <p:nvPr>
            <p:ph type="sldImg"/>
          </p:nvPr>
        </p:nvSpPr>
        <p:spPr>
          <a:xfrm>
            <a:off x="380880" y="685800"/>
            <a:ext cx="6095520" cy="3428640"/>
          </a:xfrm>
          <a:prstGeom prst="rect">
            <a:avLst/>
          </a:prstGeom>
        </p:spPr>
      </p:sp>
      <p:sp>
        <p:nvSpPr>
          <p:cNvPr id="1066" name="PlaceHolder 2"/>
          <p:cNvSpPr>
            <a:spLocks noGrp="1"/>
          </p:cNvSpPr>
          <p:nvPr>
            <p:ph type="body"/>
          </p:nvPr>
        </p:nvSpPr>
        <p:spPr>
          <a:xfrm>
            <a:off x="685800" y="4343400"/>
            <a:ext cx="5486040" cy="4114440"/>
          </a:xfrm>
          <a:prstGeom prst="rect">
            <a:avLst/>
          </a:prstGeom>
        </p:spPr>
        <p:txBody>
          <a:bodyPr tIns="91440" bIns="91440">
            <a:noAutofit/>
          </a:bodyPr>
          <a:p>
            <a:pPr marL="115920" indent="-115560">
              <a:lnSpc>
                <a:spcPct val="100000"/>
              </a:lnSpc>
            </a:pPr>
            <a:r>
              <a:rPr b="0" lang="en-US" sz="1000" spc="-1" strike="noStrike">
                <a:solidFill>
                  <a:srgbClr val="000000"/>
                </a:solidFill>
                <a:latin typeface="Montserrat"/>
                <a:ea typeface="Montserrat"/>
              </a:rPr>
              <a:t>Launch the target application</a:t>
            </a:r>
            <a:endParaRPr b="0" lang="en-US" sz="1000" spc="-1" strike="noStrike">
              <a:latin typeface="Arial"/>
            </a:endParaRPr>
          </a:p>
          <a:p>
            <a:pPr marL="406440" indent="-115560">
              <a:lnSpc>
                <a:spcPct val="100000"/>
              </a:lnSpc>
            </a:pPr>
            <a:r>
              <a:rPr b="0" lang="en-US" sz="1000" spc="-1" strike="noStrike">
                <a:solidFill>
                  <a:srgbClr val="000000"/>
                </a:solidFill>
                <a:latin typeface="Montserrat"/>
                <a:ea typeface="Montserrat"/>
              </a:rPr>
              <a:t>RGP support is built directly into the production driver</a:t>
            </a:r>
            <a:endParaRPr b="0" lang="en-US" sz="1000" spc="-1" strike="noStrike">
              <a:latin typeface="Arial"/>
            </a:endParaRPr>
          </a:p>
          <a:p>
            <a:pPr marL="115920" indent="-115560">
              <a:lnSpc>
                <a:spcPct val="100000"/>
              </a:lnSpc>
            </a:pPr>
            <a:r>
              <a:rPr b="0" lang="en-US" sz="1000" spc="-1" strike="noStrike">
                <a:solidFill>
                  <a:srgbClr val="000000"/>
                </a:solidFill>
                <a:latin typeface="Montserrat"/>
                <a:ea typeface="Montserrat"/>
              </a:rPr>
              <a:t>Capture a trace</a:t>
            </a:r>
            <a:endParaRPr b="0" lang="en-US" sz="1000" spc="-1" strike="noStrike">
              <a:latin typeface="Arial"/>
            </a:endParaRPr>
          </a:p>
          <a:p>
            <a:pPr marL="115920" indent="-115560">
              <a:lnSpc>
                <a:spcPct val="100000"/>
              </a:lnSpc>
            </a:pPr>
            <a:r>
              <a:rPr b="0" lang="en-US" sz="1000" spc="-1" strike="noStrike">
                <a:solidFill>
                  <a:srgbClr val="000000"/>
                </a:solidFill>
                <a:latin typeface="Montserrat"/>
                <a:ea typeface="Montserrat"/>
              </a:rPr>
              <a:t>Double click to open in RGP</a:t>
            </a:r>
            <a:endParaRPr b="0" lang="en-US" sz="1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PlaceHolder 1"/>
          <p:cNvSpPr>
            <a:spLocks noGrp="1"/>
          </p:cNvSpPr>
          <p:nvPr>
            <p:ph type="sldImg"/>
          </p:nvPr>
        </p:nvSpPr>
        <p:spPr>
          <a:xfrm>
            <a:off x="409680" y="698400"/>
            <a:ext cx="6206760" cy="3492000"/>
          </a:xfrm>
          <a:prstGeom prst="rect">
            <a:avLst/>
          </a:prstGeom>
        </p:spPr>
      </p:sp>
      <p:sp>
        <p:nvSpPr>
          <p:cNvPr id="1068"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216000" indent="-216000">
              <a:lnSpc>
                <a:spcPct val="100000"/>
              </a:lnSpc>
            </a:pPr>
            <a:r>
              <a:rPr b="0" lang="en-US" sz="1000" spc="-1" strike="noStrike">
                <a:solidFill>
                  <a:srgbClr val="000000"/>
                </a:solidFill>
                <a:latin typeface="+mn-lt"/>
                <a:ea typeface="+mn-ea"/>
              </a:rPr>
              <a:t>VK_EXT_debug_marker, vkCmdDebugMarkerBeginEXT, vkCmdDebugMarkerEndEXT</a:t>
            </a:r>
            <a:endParaRPr b="0" lang="en-US" sz="1000" spc="-1" strike="noStrike">
              <a:latin typeface="Arial"/>
            </a:endParaRPr>
          </a:p>
          <a:p>
            <a:pPr marL="216000" indent="-216000">
              <a:lnSpc>
                <a:spcPct val="100000"/>
              </a:lnSpc>
            </a:pPr>
            <a:r>
              <a:rPr b="0" lang="en-US" sz="1000" spc="-1" strike="noStrike">
                <a:solidFill>
                  <a:srgbClr val="000000"/>
                </a:solidFill>
                <a:latin typeface="+mn-lt"/>
                <a:ea typeface="+mn-ea"/>
              </a:rPr>
              <a:t>EnableIdealGPUCaptureOptions</a:t>
            </a:r>
            <a:endParaRPr b="0" lang="en-US" sz="1000" spc="-1" strike="noStrike">
              <a:latin typeface="Arial"/>
            </a:endParaRPr>
          </a:p>
        </p:txBody>
      </p:sp>
      <p:sp>
        <p:nvSpPr>
          <p:cNvPr id="1069"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C6F61F1A-9A19-4824-AD06-D160EF3FB258}"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PlaceHolder 1"/>
          <p:cNvSpPr>
            <a:spLocks noGrp="1"/>
          </p:cNvSpPr>
          <p:nvPr>
            <p:ph type="sldImg"/>
          </p:nvPr>
        </p:nvSpPr>
        <p:spPr>
          <a:xfrm>
            <a:off x="409680" y="698400"/>
            <a:ext cx="6206760" cy="3492000"/>
          </a:xfrm>
          <a:prstGeom prst="rect">
            <a:avLst/>
          </a:prstGeom>
        </p:spPr>
      </p:sp>
      <p:sp>
        <p:nvSpPr>
          <p:cNvPr id="1071"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216000" indent="-216000">
              <a:lnSpc>
                <a:spcPct val="100000"/>
              </a:lnSpc>
            </a:pPr>
            <a:r>
              <a:rPr b="0" lang="en-US" sz="2000" spc="-1" strike="noStrike">
                <a:latin typeface="Arial"/>
              </a:rPr>
              <a:t>SunTemple at 1080p with vsync enabled, present bound</a:t>
            </a:r>
            <a:endParaRPr b="0" lang="en-US" sz="2000" spc="-1" strike="noStrike">
              <a:latin typeface="Arial"/>
            </a:endParaRPr>
          </a:p>
          <a:p>
            <a:pPr marL="216000" indent="-216000">
              <a:lnSpc>
                <a:spcPct val="100000"/>
              </a:lnSpc>
            </a:pPr>
            <a:r>
              <a:rPr b="0" lang="en-US" sz="2000" spc="-1" strike="noStrike">
                <a:latin typeface="Arial"/>
              </a:rPr>
              <a:t>18.10 driver includes present packets in the system activity display</a:t>
            </a:r>
            <a:endParaRPr b="0" lang="en-US" sz="2000" spc="-1" strike="noStrike">
              <a:latin typeface="Arial"/>
            </a:endParaRPr>
          </a:p>
          <a:p>
            <a:pPr marL="216000" indent="-216000">
              <a:lnSpc>
                <a:spcPct val="100000"/>
              </a:lnSpc>
            </a:pPr>
            <a:r>
              <a:rPr b="0" lang="en-US" sz="2000" spc="-1" strike="noStrike">
                <a:latin typeface="Arial"/>
              </a:rPr>
              <a:t>This slide is to point out the new present packet display and to emphasize that you want to get out of this situation (vsync bound) when profiling</a:t>
            </a:r>
            <a:endParaRPr b="0" lang="en-US" sz="2000" spc="-1" strike="noStrike">
              <a:latin typeface="Arial"/>
            </a:endParaRPr>
          </a:p>
          <a:p>
            <a:pPr marL="216000" indent="-216000">
              <a:lnSpc>
                <a:spcPct val="100000"/>
              </a:lnSpc>
            </a:pPr>
            <a:r>
              <a:rPr b="0" lang="en-US" sz="2000" spc="-1" strike="noStrike">
                <a:latin typeface="Arial"/>
              </a:rPr>
              <a:t>For profiling, prefer VK_PRESENT_MODE_IMMEDIATE_KHR (i.e. disable vsync)?</a:t>
            </a:r>
            <a:endParaRPr b="0" lang="en-US" sz="2000" spc="-1" strike="noStrike">
              <a:latin typeface="Arial"/>
            </a:endParaRPr>
          </a:p>
          <a:p>
            <a:pPr marL="216000" indent="-216000">
              <a:lnSpc>
                <a:spcPct val="100000"/>
              </a:lnSpc>
            </a:pPr>
            <a:r>
              <a:rPr b="0" lang="en-US" sz="2000" spc="-1" strike="noStrike">
                <a:latin typeface="Arial"/>
              </a:rPr>
              <a:t>If so, can we do this automatically in UE4 code, like we enable frame markers?</a:t>
            </a:r>
            <a:endParaRPr b="0" lang="en-US" sz="2000" spc="-1" strike="noStrike">
              <a:latin typeface="Arial"/>
            </a:endParaRPr>
          </a:p>
        </p:txBody>
      </p:sp>
      <p:sp>
        <p:nvSpPr>
          <p:cNvPr id="1072"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D6BE566C-8891-44E1-B4E7-1108DF09FC87}"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sldImg"/>
          </p:nvPr>
        </p:nvSpPr>
        <p:spPr>
          <a:xfrm>
            <a:off x="409680" y="698400"/>
            <a:ext cx="6206760" cy="3492000"/>
          </a:xfrm>
          <a:prstGeom prst="rect">
            <a:avLst/>
          </a:prstGeom>
        </p:spPr>
      </p:sp>
      <p:sp>
        <p:nvSpPr>
          <p:cNvPr id="1074"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216000" indent="-216000">
              <a:lnSpc>
                <a:spcPct val="100000"/>
              </a:lnSpc>
            </a:pPr>
            <a:r>
              <a:rPr b="0" lang="en-US" sz="2000" spc="-1" strike="noStrike">
                <a:latin typeface="Arial"/>
              </a:rPr>
              <a:t>Show no vsync, but still not right</a:t>
            </a:r>
            <a:endParaRPr b="0" lang="en-US" sz="2000" spc="-1" strike="noStrike">
              <a:latin typeface="Arial"/>
            </a:endParaRPr>
          </a:p>
          <a:p>
            <a:pPr marL="216000" indent="-216000">
              <a:lnSpc>
                <a:spcPct val="100000"/>
              </a:lnSpc>
            </a:pPr>
            <a:r>
              <a:rPr b="0" lang="en-US" sz="2000" spc="-1" strike="noStrike">
                <a:latin typeface="Arial"/>
              </a:rPr>
              <a:t>Broken query system, for example</a:t>
            </a:r>
            <a:endParaRPr b="0" lang="en-US" sz="2000" spc="-1" strike="noStrike">
              <a:latin typeface="Arial"/>
            </a:endParaRPr>
          </a:p>
        </p:txBody>
      </p:sp>
      <p:sp>
        <p:nvSpPr>
          <p:cNvPr id="1075"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6F7FECCA-8684-4051-91E0-055055D7B0F8}"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1"/>
          <p:cNvSpPr>
            <a:spLocks noGrp="1"/>
          </p:cNvSpPr>
          <p:nvPr>
            <p:ph type="sldImg"/>
          </p:nvPr>
        </p:nvSpPr>
        <p:spPr>
          <a:xfrm>
            <a:off x="409680" y="698400"/>
            <a:ext cx="6206760" cy="3492000"/>
          </a:xfrm>
          <a:prstGeom prst="rect">
            <a:avLst/>
          </a:prstGeom>
        </p:spPr>
      </p:sp>
      <p:sp>
        <p:nvSpPr>
          <p:cNvPr id="1077"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216000" indent="-216000">
              <a:lnSpc>
                <a:spcPct val="100000"/>
              </a:lnSpc>
            </a:pPr>
            <a:r>
              <a:rPr b="0" lang="en-US" sz="2000" spc="-1" strike="noStrike">
                <a:latin typeface="Arial"/>
              </a:rPr>
              <a:t>You want to see something more like this</a:t>
            </a:r>
            <a:endParaRPr b="0" lang="en-US" sz="2000" spc="-1" strike="noStrike">
              <a:latin typeface="Arial"/>
            </a:endParaRPr>
          </a:p>
          <a:p>
            <a:pPr marL="216000" indent="-216000">
              <a:lnSpc>
                <a:spcPct val="100000"/>
              </a:lnSpc>
            </a:pPr>
            <a:r>
              <a:rPr b="0" lang="en-US" sz="2000" spc="-1" strike="noStrike">
                <a:latin typeface="Arial"/>
              </a:rPr>
              <a:t>Vsync disabled, no CPU-GPU sync points, no GPU idle time, GPU bound</a:t>
            </a:r>
            <a:endParaRPr b="0" lang="en-US" sz="2000" spc="-1" strike="noStrike">
              <a:latin typeface="Arial"/>
            </a:endParaRPr>
          </a:p>
          <a:p>
            <a:pPr marL="216000" indent="-216000">
              <a:lnSpc>
                <a:spcPct val="100000"/>
              </a:lnSpc>
            </a:pPr>
            <a:r>
              <a:rPr b="0" lang="en-US" sz="2000" spc="-1" strike="noStrike">
                <a:latin typeface="Arial"/>
              </a:rPr>
              <a:t>You want to make sure you have this part right, the CPU-side feeding of the GPU, before continuing</a:t>
            </a:r>
            <a:endParaRPr b="0" lang="en-US" sz="2000" spc="-1" strike="noStrike">
              <a:latin typeface="Arial"/>
            </a:endParaRPr>
          </a:p>
        </p:txBody>
      </p:sp>
      <p:sp>
        <p:nvSpPr>
          <p:cNvPr id="1078"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70831F35-D6DE-46FD-8FC5-8D66CFD4350D}"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1"/>
          <p:cNvSpPr>
            <a:spLocks noGrp="1"/>
          </p:cNvSpPr>
          <p:nvPr>
            <p:ph type="sldImg"/>
          </p:nvPr>
        </p:nvSpPr>
        <p:spPr>
          <a:xfrm>
            <a:off x="409680" y="698400"/>
            <a:ext cx="6206760" cy="3492000"/>
          </a:xfrm>
          <a:prstGeom prst="rect">
            <a:avLst/>
          </a:prstGeom>
        </p:spPr>
      </p:sp>
      <p:sp>
        <p:nvSpPr>
          <p:cNvPr id="1080"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216000" indent="-216000">
              <a:lnSpc>
                <a:spcPct val="100000"/>
              </a:lnSpc>
            </a:pPr>
            <a:r>
              <a:rPr b="0" lang="en-US" sz="2000" spc="-1" strike="noStrike">
                <a:latin typeface="Arial"/>
              </a:rPr>
              <a:t>Barrier reason codes</a:t>
            </a:r>
            <a:endParaRPr b="0" lang="en-US" sz="2000" spc="-1" strike="noStrike">
              <a:latin typeface="Arial"/>
            </a:endParaRPr>
          </a:p>
          <a:p>
            <a:pPr marL="216000" indent="-216000">
              <a:lnSpc>
                <a:spcPct val="100000"/>
              </a:lnSpc>
            </a:pPr>
            <a:r>
              <a:rPr b="0" lang="en-US" sz="2000" spc="-1" strike="noStrike">
                <a:latin typeface="Arial"/>
              </a:rPr>
              <a:t>Also mention that fast clear eliminate and init mask RAM are to be expected</a:t>
            </a:r>
            <a:endParaRPr b="0" lang="en-US" sz="2000" spc="-1" strike="noStrike">
              <a:latin typeface="Arial"/>
            </a:endParaRPr>
          </a:p>
          <a:p>
            <a:pPr marL="216000" indent="-216000">
              <a:lnSpc>
                <a:spcPct val="100000"/>
              </a:lnSpc>
            </a:pPr>
            <a:r>
              <a:rPr b="0" lang="en-US" sz="2000" spc="-1" strike="noStrike">
                <a:latin typeface="Arial"/>
              </a:rPr>
              <a:t>But you want to try to avoid the other cases</a:t>
            </a:r>
            <a:endParaRPr b="0" lang="en-US" sz="2000" spc="-1" strike="noStrike">
              <a:latin typeface="Arial"/>
            </a:endParaRPr>
          </a:p>
          <a:p>
            <a:pPr marL="216000" indent="-216000">
              <a:lnSpc>
                <a:spcPct val="100000"/>
              </a:lnSpc>
            </a:pPr>
            <a:r>
              <a:rPr b="0" lang="en-US" sz="2000" spc="-1" strike="noStrike">
                <a:latin typeface="Arial"/>
              </a:rPr>
              <a:t>Depth/stencil decompress, DCC decompress, etc.</a:t>
            </a:r>
            <a:endParaRPr b="0" lang="en-US" sz="2000" spc="-1" strike="noStrike">
              <a:latin typeface="Arial"/>
            </a:endParaRPr>
          </a:p>
        </p:txBody>
      </p:sp>
      <p:sp>
        <p:nvSpPr>
          <p:cNvPr id="1081"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8C9E711D-B768-4AEF-AD78-437C47D8C478}"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PlaceHolder 1"/>
          <p:cNvSpPr>
            <a:spLocks noGrp="1"/>
          </p:cNvSpPr>
          <p:nvPr>
            <p:ph type="sldImg"/>
          </p:nvPr>
        </p:nvSpPr>
        <p:spPr>
          <a:xfrm>
            <a:off x="409680" y="698400"/>
            <a:ext cx="6206760" cy="3492000"/>
          </a:xfrm>
          <a:prstGeom prst="rect">
            <a:avLst/>
          </a:prstGeom>
        </p:spPr>
      </p:sp>
      <p:sp>
        <p:nvSpPr>
          <p:cNvPr id="1083"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216000" indent="-216000">
              <a:lnSpc>
                <a:spcPct val="100000"/>
              </a:lnSpc>
            </a:pPr>
            <a:r>
              <a:rPr b="0" lang="en-US" sz="2000" spc="-1" strike="noStrike">
                <a:latin typeface="Arial"/>
              </a:rPr>
              <a:t>Do before and after depth bounds test</a:t>
            </a:r>
            <a:endParaRPr b="0" lang="en-US" sz="2000" spc="-1" strike="noStrike">
              <a:latin typeface="Arial"/>
            </a:endParaRPr>
          </a:p>
          <a:p>
            <a:pPr marL="216000" indent="-216000">
              <a:lnSpc>
                <a:spcPct val="100000"/>
              </a:lnSpc>
            </a:pPr>
            <a:r>
              <a:rPr b="0" lang="en-US" sz="2000" spc="-1" strike="noStrike">
                <a:latin typeface="Arial"/>
              </a:rPr>
              <a:t>Frame it in the context of making sure any DX-only optimizations are brought over to your Vulkan path</a:t>
            </a:r>
            <a:endParaRPr b="0" lang="en-US" sz="2000" spc="-1" strike="noStrike">
              <a:latin typeface="Arial"/>
            </a:endParaRPr>
          </a:p>
        </p:txBody>
      </p:sp>
      <p:sp>
        <p:nvSpPr>
          <p:cNvPr id="1084"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C755F8CB-19D5-4339-B156-071EC8AA1AEB}"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sldImg"/>
          </p:nvPr>
        </p:nvSpPr>
        <p:spPr>
          <a:xfrm>
            <a:off x="409680" y="698400"/>
            <a:ext cx="6206760" cy="3492000"/>
          </a:xfrm>
          <a:prstGeom prst="rect">
            <a:avLst/>
          </a:prstGeom>
        </p:spPr>
      </p:sp>
      <p:sp>
        <p:nvSpPr>
          <p:cNvPr id="1086"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115920" indent="-115560">
              <a:lnSpc>
                <a:spcPct val="100000"/>
              </a:lnSpc>
            </a:pPr>
            <a:r>
              <a:rPr b="0" lang="en-US" sz="2000" spc="-1" strike="noStrike">
                <a:latin typeface="Arial"/>
              </a:rPr>
              <a:t>This particular diagram is for Polaris, specifically Polaris10 "Ellesmere“, i.e. RX 480/580</a:t>
            </a:r>
            <a:endParaRPr b="0" lang="en-US" sz="2000" spc="-1" strike="noStrike">
              <a:latin typeface="Arial"/>
            </a:endParaRPr>
          </a:p>
        </p:txBody>
      </p:sp>
      <p:sp>
        <p:nvSpPr>
          <p:cNvPr id="1087"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4441BD14-EEED-412C-B44C-BD489A402DF2}"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PlaceHolder 1"/>
          <p:cNvSpPr>
            <a:spLocks noGrp="1"/>
          </p:cNvSpPr>
          <p:nvPr>
            <p:ph type="sldImg"/>
          </p:nvPr>
        </p:nvSpPr>
        <p:spPr>
          <a:xfrm>
            <a:off x="409680" y="698400"/>
            <a:ext cx="6206760" cy="3492000"/>
          </a:xfrm>
          <a:prstGeom prst="rect">
            <a:avLst/>
          </a:prstGeom>
        </p:spPr>
      </p:sp>
      <p:sp>
        <p:nvSpPr>
          <p:cNvPr id="1089"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115920" indent="-115560">
              <a:lnSpc>
                <a:spcPct val="100000"/>
              </a:lnSpc>
              <a:spcBef>
                <a:spcPts val="360"/>
              </a:spcBef>
              <a:buClr>
                <a:srgbClr val="000000"/>
              </a:buClr>
              <a:buFont typeface="Wingdings 3" charset="2"/>
              <a:buChar char=""/>
            </a:pPr>
            <a:r>
              <a:rPr b="0" lang="en-US" sz="2000" spc="-1" strike="noStrike">
                <a:latin typeface="Arial"/>
              </a:rPr>
              <a:t>This particular diagram is for Polaris, specifically Polaris10 "Ellesmere“, i.e. RX 480/580</a:t>
            </a:r>
            <a:endParaRPr b="0" lang="en-US" sz="2000" spc="-1" strike="noStrike">
              <a:latin typeface="Arial"/>
            </a:endParaRPr>
          </a:p>
          <a:p>
            <a:pPr marL="115920" indent="-115560">
              <a:lnSpc>
                <a:spcPct val="100000"/>
              </a:lnSpc>
            </a:pPr>
            <a:endParaRPr b="0" lang="en-US" sz="2000" spc="-1" strike="noStrike">
              <a:latin typeface="Arial"/>
            </a:endParaRPr>
          </a:p>
        </p:txBody>
      </p:sp>
      <p:sp>
        <p:nvSpPr>
          <p:cNvPr id="1090"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955053B4-5AE0-49FC-97B7-B8E53F697337}"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sldImg"/>
          </p:nvPr>
        </p:nvSpPr>
        <p:spPr>
          <a:xfrm>
            <a:off x="409680" y="698400"/>
            <a:ext cx="6206760" cy="3492000"/>
          </a:xfrm>
          <a:prstGeom prst="rect">
            <a:avLst/>
          </a:prstGeom>
        </p:spPr>
      </p:sp>
      <p:sp>
        <p:nvSpPr>
          <p:cNvPr id="1092"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216000" indent="-216000">
              <a:lnSpc>
                <a:spcPct val="100000"/>
              </a:lnSpc>
            </a:pPr>
            <a:r>
              <a:rPr b="0" lang="en-US" sz="2000" spc="-1" strike="noStrike">
                <a:latin typeface="Arial"/>
              </a:rPr>
              <a:t>RX 580 has this configuration</a:t>
            </a:r>
            <a:endParaRPr b="0" lang="en-US" sz="2000" spc="-1" strike="noStrike">
              <a:latin typeface="Arial"/>
            </a:endParaRPr>
          </a:p>
          <a:p>
            <a:pPr marL="216000" indent="-216000">
              <a:lnSpc>
                <a:spcPct val="100000"/>
              </a:lnSpc>
            </a:pPr>
            <a:r>
              <a:rPr b="0" lang="en-US" sz="2000" spc="-1" strike="noStrike">
                <a:latin typeface="Arial"/>
              </a:rPr>
              <a:t>Compute Units: 36</a:t>
            </a:r>
            <a:endParaRPr b="0" lang="en-US" sz="2000" spc="-1" strike="noStrike">
              <a:latin typeface="Arial"/>
            </a:endParaRPr>
          </a:p>
          <a:p>
            <a:pPr marL="216000" indent="-216000">
              <a:lnSpc>
                <a:spcPct val="100000"/>
              </a:lnSpc>
            </a:pPr>
            <a:r>
              <a:rPr b="0" lang="en-US" sz="2000" spc="-1" strike="noStrike">
                <a:latin typeface="Arial"/>
              </a:rPr>
              <a:t>ROPs: 32</a:t>
            </a:r>
            <a:endParaRPr b="0" lang="en-US" sz="2000" spc="-1" strike="noStrike">
              <a:latin typeface="Arial"/>
            </a:endParaRPr>
          </a:p>
          <a:p>
            <a:pPr marL="216000" indent="-216000">
              <a:lnSpc>
                <a:spcPct val="100000"/>
              </a:lnSpc>
            </a:pPr>
            <a:r>
              <a:rPr b="0" lang="en-US" sz="2000" spc="-1" strike="noStrike">
                <a:latin typeface="Arial"/>
              </a:rPr>
              <a:t>Stream Processors: 2304</a:t>
            </a:r>
            <a:endParaRPr b="0" lang="en-US" sz="2000" spc="-1" strike="noStrike">
              <a:latin typeface="Arial"/>
            </a:endParaRPr>
          </a:p>
          <a:p>
            <a:pPr marL="216000" indent="-216000">
              <a:lnSpc>
                <a:spcPct val="100000"/>
              </a:lnSpc>
            </a:pPr>
            <a:r>
              <a:rPr b="0" lang="en-US" sz="2000" spc="-1" strike="noStrike">
                <a:latin typeface="Arial"/>
              </a:rPr>
              <a:t>Texture Units: 144</a:t>
            </a:r>
            <a:endParaRPr b="0" lang="en-US" sz="2000" spc="-1" strike="noStrike">
              <a:latin typeface="Arial"/>
            </a:endParaRPr>
          </a:p>
          <a:p>
            <a:pPr marL="216000" indent="-216000">
              <a:lnSpc>
                <a:spcPct val="100000"/>
              </a:lnSpc>
            </a:pPr>
            <a:r>
              <a:rPr b="0" lang="en-US" sz="2000" spc="-1" strike="noStrike">
                <a:latin typeface="Arial"/>
              </a:rPr>
              <a:t>Once pixels have been shaded, they are typically sent to the render back-ends (RBs) for depth and stencil tests and any blending before the final output to the display</a:t>
            </a:r>
            <a:endParaRPr b="0" lang="en-US" sz="2000" spc="-1" strike="noStrike">
              <a:latin typeface="Arial"/>
            </a:endParaRPr>
          </a:p>
          <a:p>
            <a:pPr marL="216000" indent="-216000">
              <a:lnSpc>
                <a:spcPct val="100000"/>
              </a:lnSpc>
            </a:pPr>
            <a:r>
              <a:rPr b="0" lang="en-US" sz="2000" spc="-1" strike="noStrike">
                <a:latin typeface="Arial"/>
              </a:rPr>
              <a:t>36 CUs with 4 SIMDs per CU and a 16x VALU per SIMD that can do 2 floating point ops per clock equals …</a:t>
            </a:r>
            <a:endParaRPr b="0" lang="en-US" sz="2000" spc="-1" strike="noStrike">
              <a:latin typeface="Arial"/>
            </a:endParaRPr>
          </a:p>
          <a:p>
            <a:pPr marL="216000" indent="-216000">
              <a:lnSpc>
                <a:spcPct val="100000"/>
              </a:lnSpc>
            </a:pPr>
            <a:r>
              <a:rPr b="0" lang="en-US" sz="2000" spc="-1" strike="noStrike">
                <a:latin typeface="Arial"/>
              </a:rPr>
              <a:t>36×4×16=2304 Stream Processors</a:t>
            </a:r>
            <a:endParaRPr b="0" lang="en-US" sz="2000" spc="-1" strike="noStrike">
              <a:latin typeface="Arial"/>
            </a:endParaRPr>
          </a:p>
          <a:p>
            <a:pPr marL="216000" indent="-216000">
              <a:lnSpc>
                <a:spcPct val="100000"/>
              </a:lnSpc>
            </a:pPr>
            <a:r>
              <a:rPr b="0" lang="en-US" sz="2000" spc="-1" strike="noStrike">
                <a:latin typeface="Arial"/>
              </a:rPr>
              <a:t>2304×2=4608 FLOPs per clock</a:t>
            </a:r>
            <a:endParaRPr b="0" lang="en-US" sz="2000" spc="-1" strike="noStrike">
              <a:latin typeface="Arial"/>
            </a:endParaRPr>
          </a:p>
          <a:p>
            <a:pPr marL="216000" indent="-216000">
              <a:lnSpc>
                <a:spcPct val="100000"/>
              </a:lnSpc>
            </a:pPr>
            <a:r>
              <a:rPr b="0" lang="en-US" sz="2000" spc="-1" strike="noStrike">
                <a:latin typeface="Arial"/>
              </a:rPr>
              <a:t>4608 FLOPs per clock at 1340 MHz boost clock equals …</a:t>
            </a:r>
            <a:endParaRPr b="0" lang="en-US" sz="2000" spc="-1" strike="noStrike">
              <a:latin typeface="Arial"/>
            </a:endParaRPr>
          </a:p>
          <a:p>
            <a:pPr marL="216000" indent="-216000">
              <a:lnSpc>
                <a:spcPct val="100000"/>
              </a:lnSpc>
            </a:pPr>
            <a:r>
              <a:rPr b="0" lang="en-US" sz="2000" spc="-1" strike="noStrike">
                <a:latin typeface="Arial"/>
              </a:rPr>
              <a:t>4608×1340000000=6174720000000</a:t>
            </a:r>
            <a:endParaRPr b="0" lang="en-US" sz="2000" spc="-1" strike="noStrike">
              <a:latin typeface="Arial"/>
            </a:endParaRPr>
          </a:p>
          <a:p>
            <a:pPr marL="216000" indent="-216000">
              <a:lnSpc>
                <a:spcPct val="100000"/>
              </a:lnSpc>
            </a:pPr>
            <a:r>
              <a:rPr b="0" lang="en-US" sz="2000" spc="-1" strike="noStrike">
                <a:latin typeface="Arial"/>
              </a:rPr>
              <a:t>6.2 TFLOPs</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1093"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70380623-03C3-4956-808C-D6893BEB2C9F}"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PlaceHolder 1"/>
          <p:cNvSpPr>
            <a:spLocks noGrp="1"/>
          </p:cNvSpPr>
          <p:nvPr>
            <p:ph type="sldImg"/>
          </p:nvPr>
        </p:nvSpPr>
        <p:spPr>
          <a:xfrm>
            <a:off x="409680" y="698400"/>
            <a:ext cx="6206760" cy="3492000"/>
          </a:xfrm>
          <a:prstGeom prst="rect">
            <a:avLst/>
          </a:prstGeom>
        </p:spPr>
      </p:sp>
      <p:sp>
        <p:nvSpPr>
          <p:cNvPr id="1095"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216000" indent="-216000">
              <a:lnSpc>
                <a:spcPct val="100000"/>
              </a:lnSpc>
            </a:pPr>
            <a:r>
              <a:rPr b="0" lang="en-US" sz="2000" spc="-1" strike="noStrike">
                <a:latin typeface="Arial"/>
              </a:rPr>
              <a:t>RX 580 has this configuration</a:t>
            </a:r>
            <a:endParaRPr b="0" lang="en-US" sz="2000" spc="-1" strike="noStrike">
              <a:latin typeface="Arial"/>
            </a:endParaRPr>
          </a:p>
          <a:p>
            <a:pPr marL="216000" indent="-216000">
              <a:lnSpc>
                <a:spcPct val="100000"/>
              </a:lnSpc>
            </a:pPr>
            <a:r>
              <a:rPr b="0" lang="en-US" sz="2000" spc="-1" strike="noStrike">
                <a:latin typeface="Arial"/>
              </a:rPr>
              <a:t>Compute Units: 36</a:t>
            </a:r>
            <a:endParaRPr b="0" lang="en-US" sz="2000" spc="-1" strike="noStrike">
              <a:latin typeface="Arial"/>
            </a:endParaRPr>
          </a:p>
          <a:p>
            <a:pPr marL="216000" indent="-216000">
              <a:lnSpc>
                <a:spcPct val="100000"/>
              </a:lnSpc>
            </a:pPr>
            <a:r>
              <a:rPr b="0" lang="en-US" sz="2000" spc="-1" strike="noStrike">
                <a:latin typeface="Arial"/>
              </a:rPr>
              <a:t>Stream Processors: 2304</a:t>
            </a:r>
            <a:endParaRPr b="0" lang="en-US" sz="2000" spc="-1" strike="noStrike">
              <a:latin typeface="Arial"/>
            </a:endParaRPr>
          </a:p>
          <a:p>
            <a:pPr marL="216000" indent="-216000">
              <a:lnSpc>
                <a:spcPct val="100000"/>
              </a:lnSpc>
            </a:pPr>
            <a:r>
              <a:rPr b="0" lang="en-US" sz="2000" spc="-1" strike="noStrike">
                <a:latin typeface="Arial"/>
              </a:rPr>
              <a:t>Texture Units: 144</a:t>
            </a:r>
            <a:endParaRPr b="0" lang="en-US" sz="2000" spc="-1" strike="noStrike">
              <a:latin typeface="Arial"/>
            </a:endParaRPr>
          </a:p>
          <a:p>
            <a:pPr marL="216000" indent="-216000">
              <a:lnSpc>
                <a:spcPct val="100000"/>
              </a:lnSpc>
            </a:pPr>
            <a:r>
              <a:rPr b="0" lang="en-US" sz="2000" spc="-1" strike="noStrike">
                <a:latin typeface="Arial"/>
              </a:rPr>
              <a:t>36 CUs with 4 SIMDs per CU and a 16x VALU per SIMD that can do 2 floating point ops per clock equals …</a:t>
            </a:r>
            <a:endParaRPr b="0" lang="en-US" sz="2000" spc="-1" strike="noStrike">
              <a:latin typeface="Arial"/>
            </a:endParaRPr>
          </a:p>
          <a:p>
            <a:pPr marL="216000" indent="-216000">
              <a:lnSpc>
                <a:spcPct val="100000"/>
              </a:lnSpc>
            </a:pPr>
            <a:r>
              <a:rPr b="0" lang="en-US" sz="2000" spc="-1" strike="noStrike">
                <a:latin typeface="Arial"/>
              </a:rPr>
              <a:t>36×4×16=2304 Stream Processors</a:t>
            </a:r>
            <a:endParaRPr b="0" lang="en-US" sz="2000" spc="-1" strike="noStrike">
              <a:latin typeface="Arial"/>
            </a:endParaRPr>
          </a:p>
          <a:p>
            <a:pPr marL="216000" indent="-216000">
              <a:lnSpc>
                <a:spcPct val="100000"/>
              </a:lnSpc>
            </a:pPr>
            <a:r>
              <a:rPr b="0" lang="en-US" sz="2000" spc="-1" strike="noStrike">
                <a:latin typeface="Arial"/>
              </a:rPr>
              <a:t>2304×2=4608 FLOPs per clock</a:t>
            </a:r>
            <a:endParaRPr b="0" lang="en-US" sz="2000" spc="-1" strike="noStrike">
              <a:latin typeface="Arial"/>
            </a:endParaRPr>
          </a:p>
          <a:p>
            <a:pPr marL="216000" indent="-216000">
              <a:lnSpc>
                <a:spcPct val="100000"/>
              </a:lnSpc>
            </a:pPr>
            <a:r>
              <a:rPr b="0" lang="en-US" sz="2000" spc="-1" strike="noStrike">
                <a:latin typeface="Arial"/>
              </a:rPr>
              <a:t>4608 FLOPs per clock at 1340 MHz boost clock equals …</a:t>
            </a:r>
            <a:endParaRPr b="0" lang="en-US" sz="2000" spc="-1" strike="noStrike">
              <a:latin typeface="Arial"/>
            </a:endParaRPr>
          </a:p>
          <a:p>
            <a:pPr marL="216000" indent="-216000">
              <a:lnSpc>
                <a:spcPct val="100000"/>
              </a:lnSpc>
            </a:pPr>
            <a:r>
              <a:rPr b="0" lang="en-US" sz="2000" spc="-1" strike="noStrike">
                <a:latin typeface="Arial"/>
              </a:rPr>
              <a:t>4608×1340000000=6174720000000</a:t>
            </a:r>
            <a:endParaRPr b="0" lang="en-US" sz="2000" spc="-1" strike="noStrike">
              <a:latin typeface="Arial"/>
            </a:endParaRPr>
          </a:p>
          <a:p>
            <a:pPr marL="216000" indent="-216000">
              <a:lnSpc>
                <a:spcPct val="100000"/>
              </a:lnSpc>
            </a:pPr>
            <a:r>
              <a:rPr b="0" lang="en-US" sz="2000" spc="-1" strike="noStrike">
                <a:latin typeface="Arial"/>
              </a:rPr>
              <a:t>6.2 TFLOPs</a:t>
            </a:r>
            <a:endParaRPr b="0" lang="en-US" sz="2000" spc="-1" strike="noStrike">
              <a:latin typeface="Arial"/>
            </a:endParaRPr>
          </a:p>
        </p:txBody>
      </p:sp>
      <p:sp>
        <p:nvSpPr>
          <p:cNvPr id="1096"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3DD574E8-4643-4985-827E-5FC9DD673E5A}"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PlaceHolder 1"/>
          <p:cNvSpPr>
            <a:spLocks noGrp="1"/>
          </p:cNvSpPr>
          <p:nvPr>
            <p:ph type="sldImg"/>
          </p:nvPr>
        </p:nvSpPr>
        <p:spPr>
          <a:xfrm>
            <a:off x="409680" y="698400"/>
            <a:ext cx="6206760" cy="3492000"/>
          </a:xfrm>
          <a:prstGeom prst="rect">
            <a:avLst/>
          </a:prstGeom>
        </p:spPr>
      </p:sp>
      <p:sp>
        <p:nvSpPr>
          <p:cNvPr id="1098"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216000" indent="-216000">
              <a:lnSpc>
                <a:spcPct val="100000"/>
              </a:lnSpc>
            </a:pPr>
            <a:r>
              <a:rPr b="0" lang="en-US" sz="2000" spc="-1" strike="noStrike">
                <a:latin typeface="Arial"/>
              </a:rPr>
              <a:t>RX 580 has this configuration</a:t>
            </a:r>
            <a:endParaRPr b="0" lang="en-US" sz="2000" spc="-1" strike="noStrike">
              <a:latin typeface="Arial"/>
            </a:endParaRPr>
          </a:p>
          <a:p>
            <a:pPr marL="115920" indent="-115560">
              <a:lnSpc>
                <a:spcPct val="100000"/>
              </a:lnSpc>
              <a:spcBef>
                <a:spcPts val="360"/>
              </a:spcBef>
              <a:buClr>
                <a:srgbClr val="000000"/>
              </a:buClr>
              <a:buFont typeface="Wingdings 3" charset="2"/>
              <a:buChar char=""/>
            </a:pPr>
            <a:r>
              <a:rPr b="0" lang="en-US" sz="2000" spc="-1" strike="noStrike">
                <a:latin typeface="Arial"/>
              </a:rPr>
              <a:t>Compute Units: 36</a:t>
            </a:r>
            <a:endParaRPr b="0" lang="en-US" sz="2000" spc="-1" strike="noStrike">
              <a:latin typeface="Arial"/>
            </a:endParaRPr>
          </a:p>
          <a:p>
            <a:pPr>
              <a:lnSpc>
                <a:spcPct val="100000"/>
              </a:lnSpc>
            </a:pPr>
            <a:r>
              <a:rPr b="0" lang="en-US" sz="2000" spc="-1" strike="noStrike">
                <a:latin typeface="Arial"/>
              </a:rPr>
              <a:t>Stream Processors: 2304</a:t>
            </a:r>
            <a:endParaRPr b="0" lang="en-US" sz="2000" spc="-1" strike="noStrike">
              <a:latin typeface="Arial"/>
            </a:endParaRPr>
          </a:p>
          <a:p>
            <a:pPr>
              <a:lnSpc>
                <a:spcPct val="100000"/>
              </a:lnSpc>
            </a:pPr>
            <a:r>
              <a:rPr b="0" lang="en-US" sz="2000" spc="-1" strike="noStrike">
                <a:latin typeface="Arial"/>
              </a:rPr>
              <a:t>Texture Units: 144</a:t>
            </a:r>
            <a:endParaRPr b="0" lang="en-US" sz="2000" spc="-1" strike="noStrike">
              <a:latin typeface="Arial"/>
            </a:endParaRPr>
          </a:p>
          <a:p>
            <a:pPr>
              <a:lnSpc>
                <a:spcPct val="100000"/>
              </a:lnSpc>
            </a:pPr>
            <a:endParaRPr b="0" lang="en-US" sz="2000" spc="-1" strike="noStrike">
              <a:latin typeface="Arial"/>
            </a:endParaRPr>
          </a:p>
        </p:txBody>
      </p:sp>
      <p:sp>
        <p:nvSpPr>
          <p:cNvPr id="1099"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73AC2170-6BF1-4F78-9C7D-E9360E998DCB}"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sldImg"/>
          </p:nvPr>
        </p:nvSpPr>
        <p:spPr>
          <a:xfrm>
            <a:off x="409680" y="698400"/>
            <a:ext cx="6206760" cy="3492000"/>
          </a:xfrm>
          <a:prstGeom prst="rect">
            <a:avLst/>
          </a:prstGeom>
        </p:spPr>
      </p:sp>
      <p:sp>
        <p:nvSpPr>
          <p:cNvPr id="1101" name="PlaceHolder 2"/>
          <p:cNvSpPr>
            <a:spLocks noGrp="1"/>
          </p:cNvSpPr>
          <p:nvPr>
            <p:ph type="body"/>
          </p:nvPr>
        </p:nvSpPr>
        <p:spPr>
          <a:xfrm>
            <a:off x="374040" y="4446000"/>
            <a:ext cx="6277680" cy="4190040"/>
          </a:xfrm>
          <a:prstGeom prst="rect">
            <a:avLst/>
          </a:prstGeom>
        </p:spPr>
        <p:txBody>
          <a:bodyPr lIns="93240" rIns="93240" tIns="46800" bIns="46800">
            <a:noAutofit/>
          </a:bodyPr>
          <a:p>
            <a:endParaRPr b="0" lang="en-US" sz="2000" spc="-1" strike="noStrike">
              <a:latin typeface="Arial"/>
            </a:endParaRPr>
          </a:p>
        </p:txBody>
      </p:sp>
      <p:sp>
        <p:nvSpPr>
          <p:cNvPr id="1102"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951214A5-8BB8-4AB1-94D7-197A33E5B7C0}"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sldImg"/>
          </p:nvPr>
        </p:nvSpPr>
        <p:spPr>
          <a:xfrm>
            <a:off x="409680" y="698400"/>
            <a:ext cx="6206760" cy="3492000"/>
          </a:xfrm>
          <a:prstGeom prst="rect">
            <a:avLst/>
          </a:prstGeom>
        </p:spPr>
      </p:sp>
      <p:sp>
        <p:nvSpPr>
          <p:cNvPr id="1104" name="PlaceHolder 2"/>
          <p:cNvSpPr>
            <a:spLocks noGrp="1"/>
          </p:cNvSpPr>
          <p:nvPr>
            <p:ph type="body"/>
          </p:nvPr>
        </p:nvSpPr>
        <p:spPr>
          <a:xfrm>
            <a:off x="374040" y="4446000"/>
            <a:ext cx="6277680" cy="4190040"/>
          </a:xfrm>
          <a:prstGeom prst="rect">
            <a:avLst/>
          </a:prstGeom>
        </p:spPr>
        <p:txBody>
          <a:bodyPr lIns="93240" rIns="93240" tIns="46800" bIns="46800">
            <a:noAutofit/>
          </a:bodyPr>
          <a:p>
            <a:endParaRPr b="0" lang="en-US" sz="2000" spc="-1" strike="noStrike">
              <a:latin typeface="Arial"/>
            </a:endParaRPr>
          </a:p>
        </p:txBody>
      </p:sp>
      <p:sp>
        <p:nvSpPr>
          <p:cNvPr id="1105"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62EC2397-1A06-4627-8DFF-5F62D3E9707F}"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sldImg"/>
          </p:nvPr>
        </p:nvSpPr>
        <p:spPr>
          <a:xfrm>
            <a:off x="409680" y="698400"/>
            <a:ext cx="6206760" cy="3492000"/>
          </a:xfrm>
          <a:prstGeom prst="rect">
            <a:avLst/>
          </a:prstGeom>
        </p:spPr>
      </p:sp>
      <p:sp>
        <p:nvSpPr>
          <p:cNvPr id="1107" name="PlaceHolder 2"/>
          <p:cNvSpPr>
            <a:spLocks noGrp="1"/>
          </p:cNvSpPr>
          <p:nvPr>
            <p:ph type="body"/>
          </p:nvPr>
        </p:nvSpPr>
        <p:spPr>
          <a:xfrm>
            <a:off x="374040" y="4446000"/>
            <a:ext cx="6277680" cy="4190040"/>
          </a:xfrm>
          <a:prstGeom prst="rect">
            <a:avLst/>
          </a:prstGeom>
        </p:spPr>
        <p:txBody>
          <a:bodyPr lIns="93240" rIns="93240" tIns="46800" bIns="46800">
            <a:noAutofit/>
          </a:bodyPr>
          <a:p>
            <a:endParaRPr b="0" lang="en-US" sz="2000" spc="-1" strike="noStrike">
              <a:latin typeface="Arial"/>
            </a:endParaRPr>
          </a:p>
        </p:txBody>
      </p:sp>
      <p:sp>
        <p:nvSpPr>
          <p:cNvPr id="1108"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6EAF3F31-B277-4C75-AE6F-0D103824341F}"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sldImg"/>
          </p:nvPr>
        </p:nvSpPr>
        <p:spPr>
          <a:xfrm>
            <a:off x="409680" y="698400"/>
            <a:ext cx="6206760" cy="3492000"/>
          </a:xfrm>
          <a:prstGeom prst="rect">
            <a:avLst/>
          </a:prstGeom>
        </p:spPr>
      </p:sp>
      <p:sp>
        <p:nvSpPr>
          <p:cNvPr id="1110" name="PlaceHolder 2"/>
          <p:cNvSpPr>
            <a:spLocks noGrp="1"/>
          </p:cNvSpPr>
          <p:nvPr>
            <p:ph type="body"/>
          </p:nvPr>
        </p:nvSpPr>
        <p:spPr>
          <a:xfrm>
            <a:off x="374040" y="4446000"/>
            <a:ext cx="6277680" cy="4190040"/>
          </a:xfrm>
          <a:prstGeom prst="rect">
            <a:avLst/>
          </a:prstGeom>
        </p:spPr>
        <p:txBody>
          <a:bodyPr lIns="93240" rIns="93240" tIns="46800" bIns="46800">
            <a:noAutofit/>
          </a:bodyPr>
          <a:p>
            <a:endParaRPr b="0" lang="en-US" sz="2000" spc="-1" strike="noStrike">
              <a:latin typeface="Arial"/>
            </a:endParaRPr>
          </a:p>
        </p:txBody>
      </p:sp>
      <p:sp>
        <p:nvSpPr>
          <p:cNvPr id="1111"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C4D7B9E8-1968-429E-B21C-8CE395CA46B7}"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sldImg"/>
          </p:nvPr>
        </p:nvSpPr>
        <p:spPr>
          <a:xfrm>
            <a:off x="409680" y="698400"/>
            <a:ext cx="6206760" cy="3492000"/>
          </a:xfrm>
          <a:prstGeom prst="rect">
            <a:avLst/>
          </a:prstGeom>
        </p:spPr>
      </p:sp>
      <p:sp>
        <p:nvSpPr>
          <p:cNvPr id="1113" name="PlaceHolder 2"/>
          <p:cNvSpPr>
            <a:spLocks noGrp="1"/>
          </p:cNvSpPr>
          <p:nvPr>
            <p:ph type="body"/>
          </p:nvPr>
        </p:nvSpPr>
        <p:spPr>
          <a:xfrm>
            <a:off x="374040" y="4446000"/>
            <a:ext cx="6277680" cy="4190040"/>
          </a:xfrm>
          <a:prstGeom prst="rect">
            <a:avLst/>
          </a:prstGeom>
        </p:spPr>
        <p:txBody>
          <a:bodyPr lIns="93240" rIns="93240" tIns="46800" bIns="46800">
            <a:noAutofit/>
          </a:bodyPr>
          <a:p>
            <a:endParaRPr b="0" lang="en-US" sz="2000" spc="-1" strike="noStrike">
              <a:latin typeface="Arial"/>
            </a:endParaRPr>
          </a:p>
        </p:txBody>
      </p:sp>
      <p:sp>
        <p:nvSpPr>
          <p:cNvPr id="1114"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1348AD71-7E28-44C8-B6DC-560301FC1532}"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sldImg"/>
          </p:nvPr>
        </p:nvSpPr>
        <p:spPr>
          <a:xfrm>
            <a:off x="409680" y="698400"/>
            <a:ext cx="6206760" cy="3492000"/>
          </a:xfrm>
          <a:prstGeom prst="rect">
            <a:avLst/>
          </a:prstGeom>
        </p:spPr>
      </p:sp>
      <p:sp>
        <p:nvSpPr>
          <p:cNvPr id="1116"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115920" indent="-115560">
              <a:lnSpc>
                <a:spcPct val="100000"/>
              </a:lnSpc>
            </a:pPr>
            <a:r>
              <a:rPr b="0" lang="en-US" sz="2000" spc="-1" strike="noStrike">
                <a:latin typeface="Arial"/>
              </a:rPr>
              <a:t>A wavefront or wave is a collection of 64 work items grouped for efficient processing on the compute unit</a:t>
            </a:r>
            <a:endParaRPr b="0" lang="en-US" sz="2000" spc="-1" strike="noStrike">
              <a:latin typeface="Arial"/>
            </a:endParaRPr>
          </a:p>
          <a:p>
            <a:pPr marL="115920" indent="-115560">
              <a:lnSpc>
                <a:spcPct val="100000"/>
              </a:lnSpc>
            </a:pPr>
            <a:r>
              <a:rPr b="0" lang="en-US" sz="2000" spc="-1" strike="noStrike">
                <a:latin typeface="Arial"/>
              </a:rPr>
              <a:t>Each wavefront shares a single program counter</a:t>
            </a:r>
            <a:endParaRPr b="0" lang="en-US" sz="2000" spc="-1" strike="noStrike">
              <a:latin typeface="Arial"/>
            </a:endParaRPr>
          </a:p>
          <a:p>
            <a:pPr marL="115920" indent="-115560">
              <a:lnSpc>
                <a:spcPct val="100000"/>
              </a:lnSpc>
            </a:pPr>
            <a:r>
              <a:rPr b="0" lang="en-US" sz="2000" spc="-1" strike="noStrike">
                <a:latin typeface="Arial"/>
              </a:rPr>
              <a:t>Each SIMD is executing an independent wavefront</a:t>
            </a:r>
            <a:endParaRPr b="0" lang="en-US" sz="2000" spc="-1" strike="noStrike">
              <a:latin typeface="Arial"/>
            </a:endParaRPr>
          </a:p>
          <a:p>
            <a:pPr marL="115920" indent="-115560">
              <a:lnSpc>
                <a:spcPct val="100000"/>
              </a:lnSpc>
              <a:spcBef>
                <a:spcPts val="360"/>
              </a:spcBef>
              <a:buClr>
                <a:srgbClr val="000000"/>
              </a:buClr>
              <a:buFont typeface="Wingdings 3" charset="2"/>
              <a:buChar char=""/>
            </a:pPr>
            <a:r>
              <a:rPr b="0" lang="en-US" sz="2000" spc="-1" strike="noStrike">
                <a:latin typeface="Arial"/>
              </a:rPr>
              <a:t>Each SIMD includes a 16-lane vector pipeline</a:t>
            </a:r>
            <a:endParaRPr b="0" lang="en-US" sz="2000" spc="-1" strike="noStrike">
              <a:latin typeface="Arial"/>
            </a:endParaRPr>
          </a:p>
          <a:p>
            <a:pPr marL="115920" indent="-115560">
              <a:lnSpc>
                <a:spcPct val="100000"/>
              </a:lnSpc>
            </a:pPr>
            <a:r>
              <a:rPr b="0" lang="en-US" sz="2000" spc="-1" strike="noStrike">
                <a:latin typeface="Arial"/>
              </a:rPr>
              <a:t>Each SIMD simultaneously executes a single operation across 16 work items (threads)</a:t>
            </a:r>
            <a:endParaRPr b="0" lang="en-US" sz="2000" spc="-1" strike="noStrike">
              <a:latin typeface="Arial"/>
            </a:endParaRPr>
          </a:p>
          <a:p>
            <a:pPr marL="115920" indent="-115560">
              <a:lnSpc>
                <a:spcPct val="100000"/>
              </a:lnSpc>
            </a:pPr>
            <a:r>
              <a:rPr b="0" lang="en-US" sz="2000" spc="-1" strike="noStrike">
                <a:latin typeface="Arial"/>
              </a:rPr>
              <a:t>A wavefront is issued to a SIMD in a single cycle, but takes 4 cycles to execute operations for all 64 work items</a:t>
            </a:r>
            <a:endParaRPr b="0" lang="en-US" sz="2000" spc="-1" strike="noStrike">
              <a:latin typeface="Arial"/>
            </a:endParaRPr>
          </a:p>
          <a:p>
            <a:pPr marL="115920" indent="-115560">
              <a:lnSpc>
                <a:spcPct val="100000"/>
              </a:lnSpc>
            </a:pPr>
            <a:r>
              <a:rPr b="0" lang="en-US" sz="2000" spc="-1" strike="noStrike">
                <a:latin typeface="Arial"/>
              </a:rPr>
              <a:t>That is, each SIMD operates on wavefronts of 64 work-items over four clock cycles</a:t>
            </a:r>
            <a:endParaRPr b="0" lang="en-US" sz="2000" spc="-1" strike="noStrike">
              <a:latin typeface="Arial"/>
            </a:endParaRPr>
          </a:p>
          <a:p>
            <a:pPr marL="115920" indent="-115560">
              <a:lnSpc>
                <a:spcPct val="100000"/>
              </a:lnSpc>
            </a:pPr>
            <a:r>
              <a:rPr b="0" lang="en-US" sz="2000" spc="-1" strike="noStrike">
                <a:latin typeface="Arial"/>
              </a:rPr>
              <a:t>Many wavefronts can be processed in parallel</a:t>
            </a:r>
            <a:endParaRPr b="0" lang="en-US" sz="2000" spc="-1" strike="noStrike">
              <a:latin typeface="Arial"/>
            </a:endParaRPr>
          </a:p>
        </p:txBody>
      </p:sp>
      <p:sp>
        <p:nvSpPr>
          <p:cNvPr id="1117"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6B173C8C-3377-47B2-9C92-B465E35CC722}"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PlaceHolder 1"/>
          <p:cNvSpPr>
            <a:spLocks noGrp="1"/>
          </p:cNvSpPr>
          <p:nvPr>
            <p:ph type="sldImg"/>
          </p:nvPr>
        </p:nvSpPr>
        <p:spPr>
          <a:xfrm>
            <a:off x="409680" y="698400"/>
            <a:ext cx="6206760" cy="3492000"/>
          </a:xfrm>
          <a:prstGeom prst="rect">
            <a:avLst/>
          </a:prstGeom>
        </p:spPr>
      </p:sp>
      <p:sp>
        <p:nvSpPr>
          <p:cNvPr id="1119"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115920" indent="-115560">
              <a:lnSpc>
                <a:spcPct val="100000"/>
              </a:lnSpc>
            </a:pPr>
            <a:r>
              <a:rPr b="0" lang="en-US" sz="2000" spc="-1" strike="noStrike">
                <a:latin typeface="Arial"/>
              </a:rPr>
              <a:t>A wavefront or wave is a collection of 64 work items grouped for efficient processing on the compute unit</a:t>
            </a:r>
            <a:endParaRPr b="0" lang="en-US" sz="2000" spc="-1" strike="noStrike">
              <a:latin typeface="Arial"/>
            </a:endParaRPr>
          </a:p>
          <a:p>
            <a:pPr marL="115920" indent="-115560">
              <a:lnSpc>
                <a:spcPct val="100000"/>
              </a:lnSpc>
            </a:pPr>
            <a:r>
              <a:rPr b="0" lang="en-US" sz="2000" spc="-1" strike="noStrike">
                <a:latin typeface="Arial"/>
              </a:rPr>
              <a:t>Each wavefront shares a single program counter</a:t>
            </a:r>
            <a:endParaRPr b="0" lang="en-US" sz="2000" spc="-1" strike="noStrike">
              <a:latin typeface="Arial"/>
            </a:endParaRPr>
          </a:p>
          <a:p>
            <a:pPr marL="115920" indent="-115560">
              <a:lnSpc>
                <a:spcPct val="100000"/>
              </a:lnSpc>
            </a:pPr>
            <a:r>
              <a:rPr b="0" lang="en-US" sz="2000" spc="-1" strike="noStrike">
                <a:latin typeface="Arial"/>
              </a:rPr>
              <a:t>Each SIMD is executing an independent wavefront</a:t>
            </a:r>
            <a:endParaRPr b="0" lang="en-US" sz="2000" spc="-1" strike="noStrike">
              <a:latin typeface="Arial"/>
            </a:endParaRPr>
          </a:p>
          <a:p>
            <a:pPr marL="115920" indent="-115560">
              <a:lnSpc>
                <a:spcPct val="100000"/>
              </a:lnSpc>
              <a:spcBef>
                <a:spcPts val="360"/>
              </a:spcBef>
              <a:buClr>
                <a:srgbClr val="000000"/>
              </a:buClr>
              <a:buFont typeface="Wingdings 3" charset="2"/>
              <a:buChar char=""/>
            </a:pPr>
            <a:r>
              <a:rPr b="0" lang="en-US" sz="2000" spc="-1" strike="noStrike">
                <a:latin typeface="Arial"/>
              </a:rPr>
              <a:t>Each SIMD includes a 16-lane vector pipeline</a:t>
            </a:r>
            <a:endParaRPr b="0" lang="en-US" sz="2000" spc="-1" strike="noStrike">
              <a:latin typeface="Arial"/>
            </a:endParaRPr>
          </a:p>
          <a:p>
            <a:pPr marL="115920" indent="-115560">
              <a:lnSpc>
                <a:spcPct val="100000"/>
              </a:lnSpc>
            </a:pPr>
            <a:r>
              <a:rPr b="0" lang="en-US" sz="2000" spc="-1" strike="noStrike">
                <a:latin typeface="Arial"/>
              </a:rPr>
              <a:t>Each SIMD simultaneously executes a single operation across 16 work items (threads)</a:t>
            </a:r>
            <a:endParaRPr b="0" lang="en-US" sz="2000" spc="-1" strike="noStrike">
              <a:latin typeface="Arial"/>
            </a:endParaRPr>
          </a:p>
          <a:p>
            <a:pPr marL="115920" indent="-115560">
              <a:lnSpc>
                <a:spcPct val="100000"/>
              </a:lnSpc>
            </a:pPr>
            <a:r>
              <a:rPr b="0" lang="en-US" sz="2000" spc="-1" strike="noStrike">
                <a:latin typeface="Arial"/>
              </a:rPr>
              <a:t>A wavefront is issued to a SIMD in a single cycle, but takes 4 cycles to execute operations for all 64 work items</a:t>
            </a:r>
            <a:endParaRPr b="0" lang="en-US" sz="2000" spc="-1" strike="noStrike">
              <a:latin typeface="Arial"/>
            </a:endParaRPr>
          </a:p>
          <a:p>
            <a:pPr marL="115920" indent="-115560">
              <a:lnSpc>
                <a:spcPct val="100000"/>
              </a:lnSpc>
            </a:pPr>
            <a:r>
              <a:rPr b="0" lang="en-US" sz="2000" spc="-1" strike="noStrike">
                <a:latin typeface="Arial"/>
              </a:rPr>
              <a:t>That is, each SIMD operates on wavefronts of 64 work-items over four clock cycles</a:t>
            </a:r>
            <a:endParaRPr b="0" lang="en-US" sz="2000" spc="-1" strike="noStrike">
              <a:latin typeface="Arial"/>
            </a:endParaRPr>
          </a:p>
          <a:p>
            <a:pPr marL="115920" indent="-115560">
              <a:lnSpc>
                <a:spcPct val="100000"/>
              </a:lnSpc>
            </a:pPr>
            <a:r>
              <a:rPr b="0" lang="en-US" sz="2000" spc="-1" strike="noStrike">
                <a:latin typeface="Arial"/>
              </a:rPr>
              <a:t>Many wavefronts can be processed in parallel</a:t>
            </a:r>
            <a:endParaRPr b="0" lang="en-US" sz="2000" spc="-1" strike="noStrike">
              <a:latin typeface="Arial"/>
            </a:endParaRPr>
          </a:p>
        </p:txBody>
      </p:sp>
      <p:sp>
        <p:nvSpPr>
          <p:cNvPr id="1120"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06812616-B66D-4AD7-818D-7E71DC3F0803}"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PlaceHolder 1"/>
          <p:cNvSpPr>
            <a:spLocks noGrp="1"/>
          </p:cNvSpPr>
          <p:nvPr>
            <p:ph type="sldImg"/>
          </p:nvPr>
        </p:nvSpPr>
        <p:spPr>
          <a:xfrm>
            <a:off x="409680" y="698400"/>
            <a:ext cx="6206760" cy="3492000"/>
          </a:xfrm>
          <a:prstGeom prst="rect">
            <a:avLst/>
          </a:prstGeom>
        </p:spPr>
      </p:sp>
      <p:sp>
        <p:nvSpPr>
          <p:cNvPr id="1122" name="PlaceHolder 2"/>
          <p:cNvSpPr>
            <a:spLocks noGrp="1"/>
          </p:cNvSpPr>
          <p:nvPr>
            <p:ph type="body"/>
          </p:nvPr>
        </p:nvSpPr>
        <p:spPr>
          <a:xfrm>
            <a:off x="374040" y="4446000"/>
            <a:ext cx="6277680" cy="4190040"/>
          </a:xfrm>
          <a:prstGeom prst="rect">
            <a:avLst/>
          </a:prstGeom>
        </p:spPr>
        <p:txBody>
          <a:bodyPr lIns="93240" rIns="93240" tIns="46800" bIns="46800">
            <a:noAutofit/>
          </a:bodyPr>
          <a:p>
            <a:pPr marL="115920" indent="-115560">
              <a:lnSpc>
                <a:spcPct val="100000"/>
              </a:lnSpc>
            </a:pPr>
            <a:r>
              <a:rPr b="0" lang="en-US" sz="2000" spc="-1" strike="noStrike">
                <a:latin typeface="Arial"/>
              </a:rPr>
              <a:t>A wavefront or wave is a collection of 64 work items grouped for efficient processing on the compute unit</a:t>
            </a:r>
            <a:endParaRPr b="0" lang="en-US" sz="2000" spc="-1" strike="noStrike">
              <a:latin typeface="Arial"/>
            </a:endParaRPr>
          </a:p>
          <a:p>
            <a:pPr marL="115920" indent="-115560">
              <a:lnSpc>
                <a:spcPct val="100000"/>
              </a:lnSpc>
            </a:pPr>
            <a:r>
              <a:rPr b="0" lang="en-US" sz="2000" spc="-1" strike="noStrike">
                <a:latin typeface="Arial"/>
              </a:rPr>
              <a:t>Each wavefront shares a single program counter</a:t>
            </a:r>
            <a:endParaRPr b="0" lang="en-US" sz="2000" spc="-1" strike="noStrike">
              <a:latin typeface="Arial"/>
            </a:endParaRPr>
          </a:p>
          <a:p>
            <a:pPr marL="115920" indent="-115560">
              <a:lnSpc>
                <a:spcPct val="100000"/>
              </a:lnSpc>
            </a:pPr>
            <a:r>
              <a:rPr b="0" lang="en-US" sz="2000" spc="-1" strike="noStrike">
                <a:latin typeface="Arial"/>
              </a:rPr>
              <a:t>Each SIMD is executing an independent wavefront</a:t>
            </a:r>
            <a:endParaRPr b="0" lang="en-US" sz="2000" spc="-1" strike="noStrike">
              <a:latin typeface="Arial"/>
            </a:endParaRPr>
          </a:p>
          <a:p>
            <a:pPr marL="115920" indent="-115560">
              <a:lnSpc>
                <a:spcPct val="100000"/>
              </a:lnSpc>
              <a:spcBef>
                <a:spcPts val="360"/>
              </a:spcBef>
              <a:buClr>
                <a:srgbClr val="000000"/>
              </a:buClr>
              <a:buFont typeface="Wingdings 3" charset="2"/>
              <a:buChar char=""/>
            </a:pPr>
            <a:r>
              <a:rPr b="0" lang="en-US" sz="2000" spc="-1" strike="noStrike">
                <a:latin typeface="Arial"/>
              </a:rPr>
              <a:t>Each SIMD includes a 16-lane vector pipeline</a:t>
            </a:r>
            <a:endParaRPr b="0" lang="en-US" sz="2000" spc="-1" strike="noStrike">
              <a:latin typeface="Arial"/>
            </a:endParaRPr>
          </a:p>
          <a:p>
            <a:pPr marL="115920" indent="-115560">
              <a:lnSpc>
                <a:spcPct val="100000"/>
              </a:lnSpc>
            </a:pPr>
            <a:r>
              <a:rPr b="0" lang="en-US" sz="2000" spc="-1" strike="noStrike">
                <a:latin typeface="Arial"/>
              </a:rPr>
              <a:t>Each SIMD simultaneously executes a single operation across 16 work items (threads)</a:t>
            </a:r>
            <a:endParaRPr b="0" lang="en-US" sz="2000" spc="-1" strike="noStrike">
              <a:latin typeface="Arial"/>
            </a:endParaRPr>
          </a:p>
          <a:p>
            <a:pPr marL="115920" indent="-115560">
              <a:lnSpc>
                <a:spcPct val="100000"/>
              </a:lnSpc>
            </a:pPr>
            <a:r>
              <a:rPr b="0" lang="en-US" sz="2000" spc="-1" strike="noStrike">
                <a:latin typeface="Arial"/>
              </a:rPr>
              <a:t>A wavefront is issued to a SIMD in a single cycle, but takes 4 cycles to execute operations for all 64 work items</a:t>
            </a:r>
            <a:endParaRPr b="0" lang="en-US" sz="2000" spc="-1" strike="noStrike">
              <a:latin typeface="Arial"/>
            </a:endParaRPr>
          </a:p>
          <a:p>
            <a:pPr marL="115920" indent="-115560">
              <a:lnSpc>
                <a:spcPct val="100000"/>
              </a:lnSpc>
            </a:pPr>
            <a:r>
              <a:rPr b="0" lang="en-US" sz="2000" spc="-1" strike="noStrike">
                <a:latin typeface="Arial"/>
              </a:rPr>
              <a:t>That is, each SIMD operates on wavefronts of 64 work-items over four clock cycles</a:t>
            </a:r>
            <a:endParaRPr b="0" lang="en-US" sz="2000" spc="-1" strike="noStrike">
              <a:latin typeface="Arial"/>
            </a:endParaRPr>
          </a:p>
          <a:p>
            <a:pPr marL="115920" indent="-115560">
              <a:lnSpc>
                <a:spcPct val="100000"/>
              </a:lnSpc>
            </a:pPr>
            <a:r>
              <a:rPr b="0" lang="en-US" sz="2000" spc="-1" strike="noStrike">
                <a:latin typeface="Arial"/>
              </a:rPr>
              <a:t>Many wavefronts can be processed in parallel</a:t>
            </a:r>
            <a:endParaRPr b="0" lang="en-US" sz="2000" spc="-1" strike="noStrike">
              <a:latin typeface="Arial"/>
            </a:endParaRPr>
          </a:p>
        </p:txBody>
      </p:sp>
      <p:sp>
        <p:nvSpPr>
          <p:cNvPr id="1123"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36C6C3FB-3FDD-470F-93E3-8730CB374433}"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sldImg"/>
          </p:nvPr>
        </p:nvSpPr>
        <p:spPr>
          <a:xfrm>
            <a:off x="409680" y="698400"/>
            <a:ext cx="6206760" cy="3492000"/>
          </a:xfrm>
          <a:prstGeom prst="rect">
            <a:avLst/>
          </a:prstGeom>
        </p:spPr>
      </p:sp>
      <p:sp>
        <p:nvSpPr>
          <p:cNvPr id="1061" name="PlaceHolder 2"/>
          <p:cNvSpPr>
            <a:spLocks noGrp="1"/>
          </p:cNvSpPr>
          <p:nvPr>
            <p:ph type="body"/>
          </p:nvPr>
        </p:nvSpPr>
        <p:spPr>
          <a:xfrm>
            <a:off x="374040" y="4446000"/>
            <a:ext cx="6277680" cy="4190040"/>
          </a:xfrm>
          <a:prstGeom prst="rect">
            <a:avLst/>
          </a:prstGeom>
        </p:spPr>
        <p:txBody>
          <a:bodyPr lIns="93240" rIns="93240" tIns="46800" bIns="46800">
            <a:noAutofit/>
          </a:bodyPr>
          <a:p>
            <a:endParaRPr b="0" lang="en-US" sz="2000" spc="-1" strike="noStrike">
              <a:latin typeface="Arial"/>
            </a:endParaRPr>
          </a:p>
        </p:txBody>
      </p:sp>
      <p:sp>
        <p:nvSpPr>
          <p:cNvPr id="1062" name="TextShape 3"/>
          <p:cNvSpPr txBox="1"/>
          <p:nvPr/>
        </p:nvSpPr>
        <p:spPr>
          <a:xfrm>
            <a:off x="3979800" y="8845200"/>
            <a:ext cx="3044520" cy="465120"/>
          </a:xfrm>
          <a:prstGeom prst="rect">
            <a:avLst/>
          </a:prstGeom>
          <a:noFill/>
          <a:ln>
            <a:noFill/>
          </a:ln>
        </p:spPr>
        <p:txBody>
          <a:bodyPr lIns="93240" rIns="93240" tIns="46800" bIns="46800" anchor="b">
            <a:noAutofit/>
          </a:bodyPr>
          <a:p>
            <a:pPr algn="r">
              <a:lnSpc>
                <a:spcPct val="100000"/>
              </a:lnSpc>
            </a:pPr>
            <a:fld id="{815556C3-8C34-4837-AC1D-4F1E9AA507D3}" type="slidenum">
              <a:rPr b="0" lang="en-US" sz="900" spc="-1" strike="noStrike">
                <a:solidFill>
                  <a:srgbClr val="000000"/>
                </a:solidFill>
                <a:latin typeface="Arial"/>
                <a:ea typeface="+mn-ea"/>
              </a:rPr>
              <a:t>&lt;number&gt;</a:t>
            </a:fld>
            <a:endParaRPr b="0" lang="en-US" sz="9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30" name="PlaceHolder 2"/>
          <p:cNvSpPr>
            <a:spLocks noGrp="1"/>
          </p:cNvSpPr>
          <p:nvPr>
            <p:ph type="body"/>
          </p:nvPr>
        </p:nvSpPr>
        <p:spPr>
          <a:xfrm>
            <a:off x="365760" y="13809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31" name="PlaceHolder 3"/>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33"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34"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35"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36" name="PlaceHolder 5"/>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38" name="PlaceHolder 2"/>
          <p:cNvSpPr>
            <a:spLocks noGrp="1"/>
          </p:cNvSpPr>
          <p:nvPr>
            <p:ph type="body"/>
          </p:nvPr>
        </p:nvSpPr>
        <p:spPr>
          <a:xfrm>
            <a:off x="36576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39" name="PlaceHolder 3"/>
          <p:cNvSpPr>
            <a:spLocks noGrp="1"/>
          </p:cNvSpPr>
          <p:nvPr>
            <p:ph type="body"/>
          </p:nvPr>
        </p:nvSpPr>
        <p:spPr>
          <a:xfrm>
            <a:off x="423720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40" name="PlaceHolder 4"/>
          <p:cNvSpPr>
            <a:spLocks noGrp="1"/>
          </p:cNvSpPr>
          <p:nvPr>
            <p:ph type="body"/>
          </p:nvPr>
        </p:nvSpPr>
        <p:spPr>
          <a:xfrm>
            <a:off x="810864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41" name="PlaceHolder 5"/>
          <p:cNvSpPr>
            <a:spLocks noGrp="1"/>
          </p:cNvSpPr>
          <p:nvPr>
            <p:ph type="body"/>
          </p:nvPr>
        </p:nvSpPr>
        <p:spPr>
          <a:xfrm>
            <a:off x="36576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42" name="PlaceHolder 6"/>
          <p:cNvSpPr>
            <a:spLocks noGrp="1"/>
          </p:cNvSpPr>
          <p:nvPr>
            <p:ph type="body"/>
          </p:nvPr>
        </p:nvSpPr>
        <p:spPr>
          <a:xfrm>
            <a:off x="423720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43" name="PlaceHolder 7"/>
          <p:cNvSpPr>
            <a:spLocks noGrp="1"/>
          </p:cNvSpPr>
          <p:nvPr>
            <p:ph type="body"/>
          </p:nvPr>
        </p:nvSpPr>
        <p:spPr>
          <a:xfrm>
            <a:off x="810864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52" name="PlaceHolder 2"/>
          <p:cNvSpPr>
            <a:spLocks noGrp="1"/>
          </p:cNvSpPr>
          <p:nvPr>
            <p:ph type="subTitle"/>
          </p:nvPr>
        </p:nvSpPr>
        <p:spPr>
          <a:xfrm>
            <a:off x="365760" y="1380960"/>
            <a:ext cx="11449800" cy="49374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54" name="PlaceHolder 2"/>
          <p:cNvSpPr>
            <a:spLocks noGrp="1"/>
          </p:cNvSpPr>
          <p:nvPr>
            <p:ph type="body"/>
          </p:nvPr>
        </p:nvSpPr>
        <p:spPr>
          <a:xfrm>
            <a:off x="365760" y="1380960"/>
            <a:ext cx="114498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56"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57"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365760" y="245520"/>
            <a:ext cx="9990720" cy="2198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61"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62"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63"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9" name="PlaceHolder 2"/>
          <p:cNvSpPr>
            <a:spLocks noGrp="1"/>
          </p:cNvSpPr>
          <p:nvPr>
            <p:ph type="subTitle"/>
          </p:nvPr>
        </p:nvSpPr>
        <p:spPr>
          <a:xfrm>
            <a:off x="365760" y="1380960"/>
            <a:ext cx="11449800" cy="49374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65"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66"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67" name="PlaceHolder 4"/>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69"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70"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71" name="PlaceHolder 4"/>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73" name="PlaceHolder 2"/>
          <p:cNvSpPr>
            <a:spLocks noGrp="1"/>
          </p:cNvSpPr>
          <p:nvPr>
            <p:ph type="body"/>
          </p:nvPr>
        </p:nvSpPr>
        <p:spPr>
          <a:xfrm>
            <a:off x="365760" y="13809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74" name="PlaceHolder 3"/>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76"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77"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78"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79" name="PlaceHolder 5"/>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81" name="PlaceHolder 2"/>
          <p:cNvSpPr>
            <a:spLocks noGrp="1"/>
          </p:cNvSpPr>
          <p:nvPr>
            <p:ph type="body"/>
          </p:nvPr>
        </p:nvSpPr>
        <p:spPr>
          <a:xfrm>
            <a:off x="36576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82" name="PlaceHolder 3"/>
          <p:cNvSpPr>
            <a:spLocks noGrp="1"/>
          </p:cNvSpPr>
          <p:nvPr>
            <p:ph type="body"/>
          </p:nvPr>
        </p:nvSpPr>
        <p:spPr>
          <a:xfrm>
            <a:off x="423720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83" name="PlaceHolder 4"/>
          <p:cNvSpPr>
            <a:spLocks noGrp="1"/>
          </p:cNvSpPr>
          <p:nvPr>
            <p:ph type="body"/>
          </p:nvPr>
        </p:nvSpPr>
        <p:spPr>
          <a:xfrm>
            <a:off x="810864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84" name="PlaceHolder 5"/>
          <p:cNvSpPr>
            <a:spLocks noGrp="1"/>
          </p:cNvSpPr>
          <p:nvPr>
            <p:ph type="body"/>
          </p:nvPr>
        </p:nvSpPr>
        <p:spPr>
          <a:xfrm>
            <a:off x="36576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85" name="PlaceHolder 6"/>
          <p:cNvSpPr>
            <a:spLocks noGrp="1"/>
          </p:cNvSpPr>
          <p:nvPr>
            <p:ph type="body"/>
          </p:nvPr>
        </p:nvSpPr>
        <p:spPr>
          <a:xfrm>
            <a:off x="423720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86" name="PlaceHolder 7"/>
          <p:cNvSpPr>
            <a:spLocks noGrp="1"/>
          </p:cNvSpPr>
          <p:nvPr>
            <p:ph type="body"/>
          </p:nvPr>
        </p:nvSpPr>
        <p:spPr>
          <a:xfrm>
            <a:off x="810864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95" name="PlaceHolder 2"/>
          <p:cNvSpPr>
            <a:spLocks noGrp="1"/>
          </p:cNvSpPr>
          <p:nvPr>
            <p:ph type="subTitle"/>
          </p:nvPr>
        </p:nvSpPr>
        <p:spPr>
          <a:xfrm>
            <a:off x="365760" y="1380960"/>
            <a:ext cx="11449800" cy="49374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97" name="PlaceHolder 2"/>
          <p:cNvSpPr>
            <a:spLocks noGrp="1"/>
          </p:cNvSpPr>
          <p:nvPr>
            <p:ph type="body"/>
          </p:nvPr>
        </p:nvSpPr>
        <p:spPr>
          <a:xfrm>
            <a:off x="365760" y="1380960"/>
            <a:ext cx="114498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99"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100"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1" name="PlaceHolder 2"/>
          <p:cNvSpPr>
            <a:spLocks noGrp="1"/>
          </p:cNvSpPr>
          <p:nvPr>
            <p:ph type="body"/>
          </p:nvPr>
        </p:nvSpPr>
        <p:spPr>
          <a:xfrm>
            <a:off x="365760" y="1380960"/>
            <a:ext cx="114498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365760" y="245520"/>
            <a:ext cx="9990720" cy="2198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04"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05"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106"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08"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109"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10" name="PlaceHolder 4"/>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12"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13"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14" name="PlaceHolder 4"/>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16" name="PlaceHolder 2"/>
          <p:cNvSpPr>
            <a:spLocks noGrp="1"/>
          </p:cNvSpPr>
          <p:nvPr>
            <p:ph type="body"/>
          </p:nvPr>
        </p:nvSpPr>
        <p:spPr>
          <a:xfrm>
            <a:off x="365760" y="13809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17" name="PlaceHolder 3"/>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19"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20"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21"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22" name="PlaceHolder 5"/>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24" name="PlaceHolder 2"/>
          <p:cNvSpPr>
            <a:spLocks noGrp="1"/>
          </p:cNvSpPr>
          <p:nvPr>
            <p:ph type="body"/>
          </p:nvPr>
        </p:nvSpPr>
        <p:spPr>
          <a:xfrm>
            <a:off x="36576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25" name="PlaceHolder 3"/>
          <p:cNvSpPr>
            <a:spLocks noGrp="1"/>
          </p:cNvSpPr>
          <p:nvPr>
            <p:ph type="body"/>
          </p:nvPr>
        </p:nvSpPr>
        <p:spPr>
          <a:xfrm>
            <a:off x="423720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26" name="PlaceHolder 4"/>
          <p:cNvSpPr>
            <a:spLocks noGrp="1"/>
          </p:cNvSpPr>
          <p:nvPr>
            <p:ph type="body"/>
          </p:nvPr>
        </p:nvSpPr>
        <p:spPr>
          <a:xfrm>
            <a:off x="810864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27" name="PlaceHolder 5"/>
          <p:cNvSpPr>
            <a:spLocks noGrp="1"/>
          </p:cNvSpPr>
          <p:nvPr>
            <p:ph type="body"/>
          </p:nvPr>
        </p:nvSpPr>
        <p:spPr>
          <a:xfrm>
            <a:off x="36576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28" name="PlaceHolder 6"/>
          <p:cNvSpPr>
            <a:spLocks noGrp="1"/>
          </p:cNvSpPr>
          <p:nvPr>
            <p:ph type="body"/>
          </p:nvPr>
        </p:nvSpPr>
        <p:spPr>
          <a:xfrm>
            <a:off x="423720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29" name="PlaceHolder 7"/>
          <p:cNvSpPr>
            <a:spLocks noGrp="1"/>
          </p:cNvSpPr>
          <p:nvPr>
            <p:ph type="body"/>
          </p:nvPr>
        </p:nvSpPr>
        <p:spPr>
          <a:xfrm>
            <a:off x="810864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38" name="PlaceHolder 2"/>
          <p:cNvSpPr>
            <a:spLocks noGrp="1"/>
          </p:cNvSpPr>
          <p:nvPr>
            <p:ph type="subTitle"/>
          </p:nvPr>
        </p:nvSpPr>
        <p:spPr>
          <a:xfrm>
            <a:off x="365760" y="1380960"/>
            <a:ext cx="11449800" cy="49374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40" name="PlaceHolder 2"/>
          <p:cNvSpPr>
            <a:spLocks noGrp="1"/>
          </p:cNvSpPr>
          <p:nvPr>
            <p:ph type="body"/>
          </p:nvPr>
        </p:nvSpPr>
        <p:spPr>
          <a:xfrm>
            <a:off x="365760" y="1380960"/>
            <a:ext cx="114498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3"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14"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42"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143"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 name="PlaceHolder 1"/>
          <p:cNvSpPr>
            <a:spLocks noGrp="1"/>
          </p:cNvSpPr>
          <p:nvPr>
            <p:ph type="subTitle"/>
          </p:nvPr>
        </p:nvSpPr>
        <p:spPr>
          <a:xfrm>
            <a:off x="365760" y="245520"/>
            <a:ext cx="9990720" cy="2198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47"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48"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149"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51"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152"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53" name="PlaceHolder 4"/>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55"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56"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57" name="PlaceHolder 4"/>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59" name="PlaceHolder 2"/>
          <p:cNvSpPr>
            <a:spLocks noGrp="1"/>
          </p:cNvSpPr>
          <p:nvPr>
            <p:ph type="body"/>
          </p:nvPr>
        </p:nvSpPr>
        <p:spPr>
          <a:xfrm>
            <a:off x="365760" y="13809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60" name="PlaceHolder 3"/>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62"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63"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64"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65" name="PlaceHolder 5"/>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67" name="PlaceHolder 2"/>
          <p:cNvSpPr>
            <a:spLocks noGrp="1"/>
          </p:cNvSpPr>
          <p:nvPr>
            <p:ph type="body"/>
          </p:nvPr>
        </p:nvSpPr>
        <p:spPr>
          <a:xfrm>
            <a:off x="36576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68" name="PlaceHolder 3"/>
          <p:cNvSpPr>
            <a:spLocks noGrp="1"/>
          </p:cNvSpPr>
          <p:nvPr>
            <p:ph type="body"/>
          </p:nvPr>
        </p:nvSpPr>
        <p:spPr>
          <a:xfrm>
            <a:off x="423720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69" name="PlaceHolder 4"/>
          <p:cNvSpPr>
            <a:spLocks noGrp="1"/>
          </p:cNvSpPr>
          <p:nvPr>
            <p:ph type="body"/>
          </p:nvPr>
        </p:nvSpPr>
        <p:spPr>
          <a:xfrm>
            <a:off x="810864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70" name="PlaceHolder 5"/>
          <p:cNvSpPr>
            <a:spLocks noGrp="1"/>
          </p:cNvSpPr>
          <p:nvPr>
            <p:ph type="body"/>
          </p:nvPr>
        </p:nvSpPr>
        <p:spPr>
          <a:xfrm>
            <a:off x="36576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71" name="PlaceHolder 6"/>
          <p:cNvSpPr>
            <a:spLocks noGrp="1"/>
          </p:cNvSpPr>
          <p:nvPr>
            <p:ph type="body"/>
          </p:nvPr>
        </p:nvSpPr>
        <p:spPr>
          <a:xfrm>
            <a:off x="423720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72" name="PlaceHolder 7"/>
          <p:cNvSpPr>
            <a:spLocks noGrp="1"/>
          </p:cNvSpPr>
          <p:nvPr>
            <p:ph type="body"/>
          </p:nvPr>
        </p:nvSpPr>
        <p:spPr>
          <a:xfrm>
            <a:off x="810864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81" name="PlaceHolder 2"/>
          <p:cNvSpPr>
            <a:spLocks noGrp="1"/>
          </p:cNvSpPr>
          <p:nvPr>
            <p:ph type="subTitle"/>
          </p:nvPr>
        </p:nvSpPr>
        <p:spPr>
          <a:xfrm>
            <a:off x="365760" y="1380960"/>
            <a:ext cx="11449800" cy="49374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83" name="PlaceHolder 2"/>
          <p:cNvSpPr>
            <a:spLocks noGrp="1"/>
          </p:cNvSpPr>
          <p:nvPr>
            <p:ph type="body"/>
          </p:nvPr>
        </p:nvSpPr>
        <p:spPr>
          <a:xfrm>
            <a:off x="365760" y="1380960"/>
            <a:ext cx="114498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85"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186"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365760" y="245520"/>
            <a:ext cx="9990720" cy="2198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90"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91"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192"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94"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195"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96" name="PlaceHolder 4"/>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98"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99"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00" name="PlaceHolder 4"/>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02" name="PlaceHolder 2"/>
          <p:cNvSpPr>
            <a:spLocks noGrp="1"/>
          </p:cNvSpPr>
          <p:nvPr>
            <p:ph type="body"/>
          </p:nvPr>
        </p:nvSpPr>
        <p:spPr>
          <a:xfrm>
            <a:off x="365760" y="13809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03" name="PlaceHolder 3"/>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05"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06"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07"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08" name="PlaceHolder 5"/>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365760" y="245520"/>
            <a:ext cx="9990720" cy="2198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10" name="PlaceHolder 2"/>
          <p:cNvSpPr>
            <a:spLocks noGrp="1"/>
          </p:cNvSpPr>
          <p:nvPr>
            <p:ph type="body"/>
          </p:nvPr>
        </p:nvSpPr>
        <p:spPr>
          <a:xfrm>
            <a:off x="36576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11" name="PlaceHolder 3"/>
          <p:cNvSpPr>
            <a:spLocks noGrp="1"/>
          </p:cNvSpPr>
          <p:nvPr>
            <p:ph type="body"/>
          </p:nvPr>
        </p:nvSpPr>
        <p:spPr>
          <a:xfrm>
            <a:off x="423720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12" name="PlaceHolder 4"/>
          <p:cNvSpPr>
            <a:spLocks noGrp="1"/>
          </p:cNvSpPr>
          <p:nvPr>
            <p:ph type="body"/>
          </p:nvPr>
        </p:nvSpPr>
        <p:spPr>
          <a:xfrm>
            <a:off x="810864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13" name="PlaceHolder 5"/>
          <p:cNvSpPr>
            <a:spLocks noGrp="1"/>
          </p:cNvSpPr>
          <p:nvPr>
            <p:ph type="body"/>
          </p:nvPr>
        </p:nvSpPr>
        <p:spPr>
          <a:xfrm>
            <a:off x="36576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14" name="PlaceHolder 6"/>
          <p:cNvSpPr>
            <a:spLocks noGrp="1"/>
          </p:cNvSpPr>
          <p:nvPr>
            <p:ph type="body"/>
          </p:nvPr>
        </p:nvSpPr>
        <p:spPr>
          <a:xfrm>
            <a:off x="423720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15" name="PlaceHolder 7"/>
          <p:cNvSpPr>
            <a:spLocks noGrp="1"/>
          </p:cNvSpPr>
          <p:nvPr>
            <p:ph type="body"/>
          </p:nvPr>
        </p:nvSpPr>
        <p:spPr>
          <a:xfrm>
            <a:off x="810864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5"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26" name="PlaceHolder 2"/>
          <p:cNvSpPr>
            <a:spLocks noGrp="1"/>
          </p:cNvSpPr>
          <p:nvPr>
            <p:ph type="subTitle"/>
          </p:nvPr>
        </p:nvSpPr>
        <p:spPr>
          <a:xfrm>
            <a:off x="365760" y="1380960"/>
            <a:ext cx="11449800" cy="49374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28" name="PlaceHolder 2"/>
          <p:cNvSpPr>
            <a:spLocks noGrp="1"/>
          </p:cNvSpPr>
          <p:nvPr>
            <p:ph type="body"/>
          </p:nvPr>
        </p:nvSpPr>
        <p:spPr>
          <a:xfrm>
            <a:off x="365760" y="1380960"/>
            <a:ext cx="114498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30"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231"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2"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3" name="PlaceHolder 1"/>
          <p:cNvSpPr>
            <a:spLocks noGrp="1"/>
          </p:cNvSpPr>
          <p:nvPr>
            <p:ph type="subTitle"/>
          </p:nvPr>
        </p:nvSpPr>
        <p:spPr>
          <a:xfrm>
            <a:off x="365760" y="245520"/>
            <a:ext cx="9990720" cy="2198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35"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36"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237"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39"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240"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41" name="PlaceHolder 4"/>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43"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44"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45" name="PlaceHolder 4"/>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18"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19"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20"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47" name="PlaceHolder 2"/>
          <p:cNvSpPr>
            <a:spLocks noGrp="1"/>
          </p:cNvSpPr>
          <p:nvPr>
            <p:ph type="body"/>
          </p:nvPr>
        </p:nvSpPr>
        <p:spPr>
          <a:xfrm>
            <a:off x="365760" y="13809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48" name="PlaceHolder 3"/>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50"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51"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52"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53" name="PlaceHolder 5"/>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55" name="PlaceHolder 2"/>
          <p:cNvSpPr>
            <a:spLocks noGrp="1"/>
          </p:cNvSpPr>
          <p:nvPr>
            <p:ph type="body"/>
          </p:nvPr>
        </p:nvSpPr>
        <p:spPr>
          <a:xfrm>
            <a:off x="36576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56" name="PlaceHolder 3"/>
          <p:cNvSpPr>
            <a:spLocks noGrp="1"/>
          </p:cNvSpPr>
          <p:nvPr>
            <p:ph type="body"/>
          </p:nvPr>
        </p:nvSpPr>
        <p:spPr>
          <a:xfrm>
            <a:off x="423720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57" name="PlaceHolder 4"/>
          <p:cNvSpPr>
            <a:spLocks noGrp="1"/>
          </p:cNvSpPr>
          <p:nvPr>
            <p:ph type="body"/>
          </p:nvPr>
        </p:nvSpPr>
        <p:spPr>
          <a:xfrm>
            <a:off x="810864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58" name="PlaceHolder 5"/>
          <p:cNvSpPr>
            <a:spLocks noGrp="1"/>
          </p:cNvSpPr>
          <p:nvPr>
            <p:ph type="body"/>
          </p:nvPr>
        </p:nvSpPr>
        <p:spPr>
          <a:xfrm>
            <a:off x="36576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59" name="PlaceHolder 6"/>
          <p:cNvSpPr>
            <a:spLocks noGrp="1"/>
          </p:cNvSpPr>
          <p:nvPr>
            <p:ph type="body"/>
          </p:nvPr>
        </p:nvSpPr>
        <p:spPr>
          <a:xfrm>
            <a:off x="423720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60" name="PlaceHolder 7"/>
          <p:cNvSpPr>
            <a:spLocks noGrp="1"/>
          </p:cNvSpPr>
          <p:nvPr>
            <p:ph type="body"/>
          </p:nvPr>
        </p:nvSpPr>
        <p:spPr>
          <a:xfrm>
            <a:off x="810864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70" name="PlaceHolder 2"/>
          <p:cNvSpPr>
            <a:spLocks noGrp="1"/>
          </p:cNvSpPr>
          <p:nvPr>
            <p:ph type="subTitle"/>
          </p:nvPr>
        </p:nvSpPr>
        <p:spPr>
          <a:xfrm>
            <a:off x="365760" y="1380960"/>
            <a:ext cx="11449800" cy="49374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72" name="PlaceHolder 2"/>
          <p:cNvSpPr>
            <a:spLocks noGrp="1"/>
          </p:cNvSpPr>
          <p:nvPr>
            <p:ph type="body"/>
          </p:nvPr>
        </p:nvSpPr>
        <p:spPr>
          <a:xfrm>
            <a:off x="365760" y="1380960"/>
            <a:ext cx="114498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74"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275"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365760" y="245520"/>
            <a:ext cx="9990720" cy="2198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79"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80" name="PlaceHolder 3"/>
          <p:cNvSpPr>
            <a:spLocks noGrp="1"/>
          </p:cNvSpPr>
          <p:nvPr>
            <p:ph type="body"/>
          </p:nvPr>
        </p:nvSpPr>
        <p:spPr>
          <a:xfrm>
            <a:off x="623268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281"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2"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23"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4" name="PlaceHolder 4"/>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83" name="PlaceHolder 2"/>
          <p:cNvSpPr>
            <a:spLocks noGrp="1"/>
          </p:cNvSpPr>
          <p:nvPr>
            <p:ph type="body"/>
          </p:nvPr>
        </p:nvSpPr>
        <p:spPr>
          <a:xfrm>
            <a:off x="365760" y="1380960"/>
            <a:ext cx="5587200" cy="4937400"/>
          </a:xfrm>
          <a:prstGeom prst="rect">
            <a:avLst/>
          </a:prstGeom>
        </p:spPr>
        <p:txBody>
          <a:bodyPr lIns="0" rIns="0" tIns="0" bIns="0">
            <a:normAutofit/>
          </a:bodyPr>
          <a:p>
            <a:endParaRPr b="0" lang="en-US" sz="2000" spc="-1" strike="noStrike">
              <a:solidFill>
                <a:srgbClr val="ffffff"/>
              </a:solidFill>
              <a:latin typeface="Calibri"/>
            </a:endParaRPr>
          </a:p>
        </p:txBody>
      </p:sp>
      <p:sp>
        <p:nvSpPr>
          <p:cNvPr id="284"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85" name="PlaceHolder 4"/>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87"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88"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89" name="PlaceHolder 4"/>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91" name="PlaceHolder 2"/>
          <p:cNvSpPr>
            <a:spLocks noGrp="1"/>
          </p:cNvSpPr>
          <p:nvPr>
            <p:ph type="body"/>
          </p:nvPr>
        </p:nvSpPr>
        <p:spPr>
          <a:xfrm>
            <a:off x="365760" y="13809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92" name="PlaceHolder 3"/>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94"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95"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96" name="PlaceHolder 4"/>
          <p:cNvSpPr>
            <a:spLocks noGrp="1"/>
          </p:cNvSpPr>
          <p:nvPr>
            <p:ph type="body"/>
          </p:nvPr>
        </p:nvSpPr>
        <p:spPr>
          <a:xfrm>
            <a:off x="36576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97" name="PlaceHolder 5"/>
          <p:cNvSpPr>
            <a:spLocks noGrp="1"/>
          </p:cNvSpPr>
          <p:nvPr>
            <p:ph type="body"/>
          </p:nvPr>
        </p:nvSpPr>
        <p:spPr>
          <a:xfrm>
            <a:off x="6232680" y="39603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99" name="PlaceHolder 2"/>
          <p:cNvSpPr>
            <a:spLocks noGrp="1"/>
          </p:cNvSpPr>
          <p:nvPr>
            <p:ph type="body"/>
          </p:nvPr>
        </p:nvSpPr>
        <p:spPr>
          <a:xfrm>
            <a:off x="36576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300" name="PlaceHolder 3"/>
          <p:cNvSpPr>
            <a:spLocks noGrp="1"/>
          </p:cNvSpPr>
          <p:nvPr>
            <p:ph type="body"/>
          </p:nvPr>
        </p:nvSpPr>
        <p:spPr>
          <a:xfrm>
            <a:off x="423720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301" name="PlaceHolder 4"/>
          <p:cNvSpPr>
            <a:spLocks noGrp="1"/>
          </p:cNvSpPr>
          <p:nvPr>
            <p:ph type="body"/>
          </p:nvPr>
        </p:nvSpPr>
        <p:spPr>
          <a:xfrm>
            <a:off x="8108640" y="13809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302" name="PlaceHolder 5"/>
          <p:cNvSpPr>
            <a:spLocks noGrp="1"/>
          </p:cNvSpPr>
          <p:nvPr>
            <p:ph type="body"/>
          </p:nvPr>
        </p:nvSpPr>
        <p:spPr>
          <a:xfrm>
            <a:off x="36576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303" name="PlaceHolder 6"/>
          <p:cNvSpPr>
            <a:spLocks noGrp="1"/>
          </p:cNvSpPr>
          <p:nvPr>
            <p:ph type="body"/>
          </p:nvPr>
        </p:nvSpPr>
        <p:spPr>
          <a:xfrm>
            <a:off x="423720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304" name="PlaceHolder 7"/>
          <p:cNvSpPr>
            <a:spLocks noGrp="1"/>
          </p:cNvSpPr>
          <p:nvPr>
            <p:ph type="body"/>
          </p:nvPr>
        </p:nvSpPr>
        <p:spPr>
          <a:xfrm>
            <a:off x="8108640" y="3960360"/>
            <a:ext cx="368676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65760" y="245520"/>
            <a:ext cx="9990720" cy="474120"/>
          </a:xfrm>
          <a:prstGeom prst="rect">
            <a:avLst/>
          </a:prstGeom>
        </p:spPr>
        <p:txBody>
          <a:bodyPr lIns="0" rIns="0" tIns="0" bIns="0" anchor="ctr">
            <a:spAutoFit/>
          </a:bodyPr>
          <a:p>
            <a:endParaRPr b="0" lang="en-US" sz="2400" spc="-1" strike="noStrike">
              <a:solidFill>
                <a:srgbClr val="000000"/>
              </a:solidFill>
              <a:latin typeface="Calibri"/>
            </a:endParaRPr>
          </a:p>
        </p:txBody>
      </p:sp>
      <p:sp>
        <p:nvSpPr>
          <p:cNvPr id="26" name="PlaceHolder 2"/>
          <p:cNvSpPr>
            <a:spLocks noGrp="1"/>
          </p:cNvSpPr>
          <p:nvPr>
            <p:ph type="body"/>
          </p:nvPr>
        </p:nvSpPr>
        <p:spPr>
          <a:xfrm>
            <a:off x="36576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7" name="PlaceHolder 3"/>
          <p:cNvSpPr>
            <a:spLocks noGrp="1"/>
          </p:cNvSpPr>
          <p:nvPr>
            <p:ph type="body"/>
          </p:nvPr>
        </p:nvSpPr>
        <p:spPr>
          <a:xfrm>
            <a:off x="6232680" y="1380960"/>
            <a:ext cx="5587200" cy="2355120"/>
          </a:xfrm>
          <a:prstGeom prst="rect">
            <a:avLst/>
          </a:prstGeom>
        </p:spPr>
        <p:txBody>
          <a:bodyPr lIns="0" rIns="0" tIns="0" bIns="0">
            <a:normAutofit/>
          </a:bodyPr>
          <a:p>
            <a:endParaRPr b="0" lang="en-US" sz="2000" spc="-1" strike="noStrike">
              <a:solidFill>
                <a:srgbClr val="ffffff"/>
              </a:solidFill>
              <a:latin typeface="Calibri"/>
            </a:endParaRPr>
          </a:p>
        </p:txBody>
      </p:sp>
      <p:sp>
        <p:nvSpPr>
          <p:cNvPr id="28" name="PlaceHolder 4"/>
          <p:cNvSpPr>
            <a:spLocks noGrp="1"/>
          </p:cNvSpPr>
          <p:nvPr>
            <p:ph type="body"/>
          </p:nvPr>
        </p:nvSpPr>
        <p:spPr>
          <a:xfrm>
            <a:off x="365760" y="3960360"/>
            <a:ext cx="11449800" cy="2355120"/>
          </a:xfrm>
          <a:prstGeom prst="rect">
            <a:avLst/>
          </a:prstGeom>
        </p:spPr>
        <p:txBody>
          <a:bodyPr lIns="0" rIns="0" tIns="0" bIns="0">
            <a:normAutofit/>
          </a:bodyPr>
          <a:p>
            <a:endParaRPr b="0" lang="en-US" sz="2000" spc="-1" strike="noStrike">
              <a:solidFill>
                <a:srgbClr val="ffffff"/>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wmf"/><Relationship Id="rId4" Type="http://schemas.openxmlformats.org/officeDocument/2006/relationships/image" Target="../media/image3.png"/><Relationship Id="rId5" Type="http://schemas.openxmlformats.org/officeDocument/2006/relationships/image" Target="../media/image4.wmf"/><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jpeg"/><Relationship Id="rId3" Type="http://schemas.openxmlformats.org/officeDocument/2006/relationships/image" Target="../media/image7.wmf"/><Relationship Id="rId4" Type="http://schemas.openxmlformats.org/officeDocument/2006/relationships/image" Target="../media/image8.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jpeg"/><Relationship Id="rId3" Type="http://schemas.openxmlformats.org/officeDocument/2006/relationships/image" Target="../media/image10.wmf"/><Relationship Id="rId4" Type="http://schemas.openxmlformats.org/officeDocument/2006/relationships/image" Target="../media/image11.png"/><Relationship Id="rId5" Type="http://schemas.openxmlformats.org/officeDocument/2006/relationships/image" Target="../media/image12.wmf"/><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3.wmf"/><Relationship Id="rId3" Type="http://schemas.openxmlformats.org/officeDocument/2006/relationships/image" Target="../media/image14.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5.jpeg"/><Relationship Id="rId3" Type="http://schemas.openxmlformats.org/officeDocument/2006/relationships/image" Target="../media/image16.wmf"/><Relationship Id="rId4" Type="http://schemas.openxmlformats.org/officeDocument/2006/relationships/image" Target="../media/image17.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8.jpeg"/><Relationship Id="rId3" Type="http://schemas.openxmlformats.org/officeDocument/2006/relationships/image" Target="../media/image19.wmf"/><Relationship Id="rId4" Type="http://schemas.openxmlformats.org/officeDocument/2006/relationships/image" Target="../media/image20.png"/><Relationship Id="rId5" Type="http://schemas.openxmlformats.org/officeDocument/2006/relationships/image" Target="../media/image21.wmf"/><Relationship Id="rId6" Type="http://schemas.openxmlformats.org/officeDocument/2006/relationships/image" Target="../media/image22.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3.jpeg"/><Relationship Id="rId3" Type="http://schemas.openxmlformats.org/officeDocument/2006/relationships/image" Target="../media/image24.w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CustomShape 1" hidden="1"/>
          <p:cNvSpPr/>
          <p:nvPr/>
        </p:nvSpPr>
        <p:spPr>
          <a:xfrm>
            <a:off x="-18000" y="6562080"/>
            <a:ext cx="594720" cy="235080"/>
          </a:xfrm>
          <a:prstGeom prst="rect">
            <a:avLst/>
          </a:prstGeom>
          <a:noFill/>
          <a:ln>
            <a:noFill/>
          </a:ln>
        </p:spPr>
        <p:style>
          <a:lnRef idx="0"/>
          <a:fillRef idx="0"/>
          <a:effectRef idx="0"/>
          <a:fontRef idx="minor"/>
        </p:style>
        <p:txBody>
          <a:bodyPr wrap="none" lIns="0" rIns="0" tIns="41040" bIns="41040" anchor="ctr">
            <a:spAutoFit/>
          </a:bodyPr>
          <a:p>
            <a:pPr algn="r">
              <a:lnSpc>
                <a:spcPct val="100000"/>
              </a:lnSpc>
            </a:pPr>
            <a:fld id="{E43E6A89-09E1-46C6-B9BC-8C3015A88B71}" type="slidenum">
              <a:rPr b="0" lang="en-US" sz="1000" spc="-1" strike="noStrike" cap="all">
                <a:solidFill>
                  <a:srgbClr val="ffffff"/>
                </a:solidFill>
                <a:latin typeface="Calibri"/>
              </a:rPr>
              <a:t>&lt;number&gt;</a:t>
            </a:fld>
            <a:endParaRPr b="0" lang="en-US" sz="1000" spc="-1" strike="noStrike">
              <a:latin typeface="Arial"/>
            </a:endParaRPr>
          </a:p>
        </p:txBody>
      </p:sp>
      <p:sp>
        <p:nvSpPr>
          <p:cNvPr id="1" name="CustomShape 2" hidden="1"/>
          <p:cNvSpPr/>
          <p:nvPr/>
        </p:nvSpPr>
        <p:spPr>
          <a:xfrm>
            <a:off x="458280" y="6562080"/>
            <a:ext cx="2005200" cy="235080"/>
          </a:xfrm>
          <a:prstGeom prst="rect">
            <a:avLst/>
          </a:prstGeom>
          <a:noFill/>
          <a:ln>
            <a:noFill/>
          </a:ln>
        </p:spPr>
        <p:style>
          <a:lnRef idx="0"/>
          <a:fillRef idx="0"/>
          <a:effectRef idx="0"/>
          <a:fontRef idx="minor"/>
        </p:style>
        <p:txBody>
          <a:bodyPr wrap="none" lIns="0" rIns="0" tIns="41040" bIns="41040" anchor="ctr">
            <a:spAutoFit/>
          </a:bodyPr>
          <a:p>
            <a:pPr>
              <a:lnSpc>
                <a:spcPct val="100000"/>
              </a:lnSpc>
            </a:pPr>
            <a:r>
              <a:rPr b="0" lang="en-US" sz="1000" spc="-1" strike="noStrike" cap="all">
                <a:solidFill>
                  <a:srgbClr val="ffffff"/>
                </a:solidFill>
                <a:latin typeface="Calibri"/>
              </a:rPr>
              <a:t>|     GDC 2018    |    19-23 March 2018</a:t>
            </a:r>
            <a:endParaRPr b="0" lang="en-US" sz="1000" spc="-1" strike="noStrike">
              <a:latin typeface="Arial"/>
            </a:endParaRPr>
          </a:p>
        </p:txBody>
      </p:sp>
      <p:pic>
        <p:nvPicPr>
          <p:cNvPr id="2" name="Picture 24" descr=""/>
          <p:cNvPicPr/>
          <p:nvPr/>
        </p:nvPicPr>
        <p:blipFill>
          <a:blip r:embed="rId3"/>
          <a:stretch/>
        </p:blipFill>
        <p:spPr>
          <a:xfrm>
            <a:off x="10711440" y="314280"/>
            <a:ext cx="1233000" cy="474840"/>
          </a:xfrm>
          <a:prstGeom prst="rect">
            <a:avLst/>
          </a:prstGeom>
          <a:ln>
            <a:noFill/>
          </a:ln>
        </p:spPr>
      </p:pic>
      <p:pic>
        <p:nvPicPr>
          <p:cNvPr id="3" name="Picture 5" descr=""/>
          <p:cNvPicPr/>
          <p:nvPr/>
        </p:nvPicPr>
        <p:blipFill>
          <a:blip r:embed="rId4"/>
          <a:stretch/>
        </p:blipFill>
        <p:spPr>
          <a:xfrm>
            <a:off x="10122120" y="314280"/>
            <a:ext cx="469080" cy="543600"/>
          </a:xfrm>
          <a:prstGeom prst="rect">
            <a:avLst/>
          </a:prstGeom>
          <a:ln>
            <a:noFill/>
          </a:ln>
        </p:spPr>
      </p:pic>
      <p:sp>
        <p:nvSpPr>
          <p:cNvPr id="4" name="PlaceHolder 3"/>
          <p:cNvSpPr>
            <a:spLocks noGrp="1"/>
          </p:cNvSpPr>
          <p:nvPr>
            <p:ph type="title"/>
          </p:nvPr>
        </p:nvSpPr>
        <p:spPr>
          <a:xfrm>
            <a:off x="5152680" y="1963440"/>
            <a:ext cx="6441840" cy="1256400"/>
          </a:xfrm>
          <a:prstGeom prst="rect">
            <a:avLst/>
          </a:prstGeom>
        </p:spPr>
        <p:txBody>
          <a:bodyPr lIns="0" rIns="0" tIns="0" bIns="0">
            <a:noAutofit/>
          </a:bodyPr>
          <a:p>
            <a:pPr algn="r">
              <a:lnSpc>
                <a:spcPct val="100000"/>
              </a:lnSpc>
            </a:pPr>
            <a:r>
              <a:rPr b="0" lang="en-US" sz="2000" spc="-1" strike="noStrike" cap="all">
                <a:solidFill>
                  <a:srgbClr val="ffffff"/>
                </a:solidFill>
                <a:latin typeface="Calibri"/>
              </a:rPr>
              <a:t>PRESENTED BY FIRSTNAME LASTNAME </a:t>
            </a:r>
            <a:endParaRPr b="0" lang="en-US" sz="2000" spc="-1" strike="noStrike">
              <a:solidFill>
                <a:srgbClr val="000000"/>
              </a:solidFill>
              <a:latin typeface="Calibri"/>
            </a:endParaRPr>
          </a:p>
        </p:txBody>
      </p:sp>
      <p:sp>
        <p:nvSpPr>
          <p:cNvPr id="5" name="PlaceHolder 4"/>
          <p:cNvSpPr>
            <a:spLocks noGrp="1"/>
          </p:cNvSpPr>
          <p:nvPr>
            <p:ph type="body"/>
          </p:nvPr>
        </p:nvSpPr>
        <p:spPr>
          <a:xfrm>
            <a:off x="4143960" y="918360"/>
            <a:ext cx="7450560" cy="1020240"/>
          </a:xfrm>
          <a:prstGeom prst="rect">
            <a:avLst/>
          </a:prstGeom>
        </p:spPr>
        <p:txBody>
          <a:bodyPr lIns="0" rIns="0" anchor="b">
            <a:noAutofit/>
          </a:bodyPr>
          <a:p>
            <a:pPr algn="r">
              <a:lnSpc>
                <a:spcPct val="85000"/>
              </a:lnSpc>
            </a:pPr>
            <a:r>
              <a:rPr b="1" lang="en-US" sz="3600" spc="-1" strike="noStrike">
                <a:solidFill>
                  <a:srgbClr val="ffffff"/>
                </a:solidFill>
                <a:latin typeface="Calibri"/>
              </a:rPr>
              <a:t>CLICK TO EDIT MASTER TEXT STYLES</a:t>
            </a:r>
            <a:endParaRPr b="0" lang="en-US" sz="3600" spc="-1" strike="noStrike">
              <a:solidFill>
                <a:srgbClr val="ffffff"/>
              </a:solidFill>
              <a:latin typeface="Calibri"/>
            </a:endParaRPr>
          </a:p>
        </p:txBody>
      </p:sp>
      <p:pic>
        <p:nvPicPr>
          <p:cNvPr id="6" name="Picture 8" descr=""/>
          <p:cNvPicPr/>
          <p:nvPr/>
        </p:nvPicPr>
        <p:blipFill>
          <a:blip r:embed="rId5"/>
          <a:stretch/>
        </p:blipFill>
        <p:spPr>
          <a:xfrm>
            <a:off x="9717120" y="314280"/>
            <a:ext cx="2062080" cy="794160"/>
          </a:xfrm>
          <a:prstGeom prst="rect">
            <a:avLst/>
          </a:prstGeom>
          <a:ln>
            <a:noFill/>
          </a:ln>
        </p:spPr>
      </p:pic>
      <p:pic>
        <p:nvPicPr>
          <p:cNvPr id="7" name="Picture 7" descr=""/>
          <p:cNvPicPr/>
          <p:nvPr/>
        </p:nvPicPr>
        <p:blipFill>
          <a:blip r:embed="rId6"/>
          <a:stretch/>
        </p:blipFill>
        <p:spPr>
          <a:xfrm>
            <a:off x="487800" y="405720"/>
            <a:ext cx="793440" cy="91908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4" name="CustomShape 1"/>
          <p:cNvSpPr/>
          <p:nvPr/>
        </p:nvSpPr>
        <p:spPr>
          <a:xfrm>
            <a:off x="-18000" y="6562080"/>
            <a:ext cx="594720" cy="235080"/>
          </a:xfrm>
          <a:prstGeom prst="rect">
            <a:avLst/>
          </a:prstGeom>
          <a:noFill/>
          <a:ln>
            <a:noFill/>
          </a:ln>
        </p:spPr>
        <p:style>
          <a:lnRef idx="0"/>
          <a:fillRef idx="0"/>
          <a:effectRef idx="0"/>
          <a:fontRef idx="minor"/>
        </p:style>
        <p:txBody>
          <a:bodyPr wrap="none" lIns="0" rIns="0" tIns="41040" bIns="41040" anchor="ctr">
            <a:spAutoFit/>
          </a:bodyPr>
          <a:p>
            <a:pPr algn="r">
              <a:lnSpc>
                <a:spcPct val="100000"/>
              </a:lnSpc>
            </a:pPr>
            <a:fld id="{D75600A5-D140-415D-912D-6368F5DB7376}" type="slidenum">
              <a:rPr b="0" lang="en-US" sz="1000" spc="-1" strike="noStrike" cap="all">
                <a:solidFill>
                  <a:srgbClr val="ffffff"/>
                </a:solidFill>
                <a:latin typeface="Calibri"/>
              </a:rPr>
              <a:t>1</a:t>
            </a:fld>
            <a:endParaRPr b="0" lang="en-US" sz="1000" spc="-1" strike="noStrike">
              <a:latin typeface="Arial"/>
            </a:endParaRPr>
          </a:p>
        </p:txBody>
      </p:sp>
      <p:sp>
        <p:nvSpPr>
          <p:cNvPr id="45" name="CustomShape 2"/>
          <p:cNvSpPr/>
          <p:nvPr/>
        </p:nvSpPr>
        <p:spPr>
          <a:xfrm>
            <a:off x="458280" y="6562080"/>
            <a:ext cx="2005200" cy="235080"/>
          </a:xfrm>
          <a:prstGeom prst="rect">
            <a:avLst/>
          </a:prstGeom>
          <a:noFill/>
          <a:ln>
            <a:noFill/>
          </a:ln>
        </p:spPr>
        <p:style>
          <a:lnRef idx="0"/>
          <a:fillRef idx="0"/>
          <a:effectRef idx="0"/>
          <a:fontRef idx="minor"/>
        </p:style>
        <p:txBody>
          <a:bodyPr wrap="none" lIns="0" rIns="0" tIns="41040" bIns="41040" anchor="ctr">
            <a:spAutoFit/>
          </a:bodyPr>
          <a:p>
            <a:pPr>
              <a:lnSpc>
                <a:spcPct val="100000"/>
              </a:lnSpc>
            </a:pPr>
            <a:r>
              <a:rPr b="0" lang="en-US" sz="1000" spc="-1" strike="noStrike" cap="all">
                <a:solidFill>
                  <a:srgbClr val="ffffff"/>
                </a:solidFill>
                <a:latin typeface="Calibri"/>
              </a:rPr>
              <a:t>|     GDC 2018    |    19-23 March 2018</a:t>
            </a:r>
            <a:endParaRPr b="0" lang="en-US" sz="1000" spc="-1" strike="noStrike">
              <a:latin typeface="Arial"/>
            </a:endParaRPr>
          </a:p>
        </p:txBody>
      </p:sp>
      <p:pic>
        <p:nvPicPr>
          <p:cNvPr id="46" name="Picture 24" descr=""/>
          <p:cNvPicPr/>
          <p:nvPr/>
        </p:nvPicPr>
        <p:blipFill>
          <a:blip r:embed="rId3"/>
          <a:stretch/>
        </p:blipFill>
        <p:spPr>
          <a:xfrm>
            <a:off x="10711440" y="314280"/>
            <a:ext cx="1233000" cy="474840"/>
          </a:xfrm>
          <a:prstGeom prst="rect">
            <a:avLst/>
          </a:prstGeom>
          <a:ln>
            <a:noFill/>
          </a:ln>
        </p:spPr>
      </p:pic>
      <p:pic>
        <p:nvPicPr>
          <p:cNvPr id="47" name="Picture 5" descr=""/>
          <p:cNvPicPr/>
          <p:nvPr/>
        </p:nvPicPr>
        <p:blipFill>
          <a:blip r:embed="rId4"/>
          <a:stretch/>
        </p:blipFill>
        <p:spPr>
          <a:xfrm>
            <a:off x="10122120" y="314280"/>
            <a:ext cx="469080" cy="543600"/>
          </a:xfrm>
          <a:prstGeom prst="rect">
            <a:avLst/>
          </a:prstGeom>
          <a:ln>
            <a:noFill/>
          </a:ln>
        </p:spPr>
      </p:pic>
      <p:sp>
        <p:nvSpPr>
          <p:cNvPr id="48" name="PlaceHolder 3"/>
          <p:cNvSpPr>
            <a:spLocks noGrp="1"/>
          </p:cNvSpPr>
          <p:nvPr>
            <p:ph type="body"/>
          </p:nvPr>
        </p:nvSpPr>
        <p:spPr>
          <a:xfrm>
            <a:off x="365760" y="1380960"/>
            <a:ext cx="11449800" cy="4937400"/>
          </a:xfrm>
          <a:prstGeom prst="rect">
            <a:avLst/>
          </a:prstGeom>
        </p:spPr>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Click to edit Master text styles</a:t>
            </a:r>
            <a:endParaRPr b="0" lang="en-US" sz="2000" spc="-1" strike="noStrike">
              <a:solidFill>
                <a:srgbClr val="ffffff"/>
              </a:solidFill>
              <a:latin typeface="Calibri"/>
            </a:endParaRPr>
          </a:p>
          <a:p>
            <a:pPr lvl="1" marL="548640" indent="-180720">
              <a:lnSpc>
                <a:spcPct val="100000"/>
              </a:lnSpc>
              <a:spcBef>
                <a:spcPts val="300"/>
              </a:spcBef>
              <a:buClr>
                <a:srgbClr val="808080"/>
              </a:buClr>
              <a:buSzPct val="90000"/>
              <a:buFont typeface="Calibri"/>
              <a:buChar char="‒"/>
            </a:pPr>
            <a:r>
              <a:rPr b="0" lang="en-US" sz="1800" spc="-1" strike="noStrike">
                <a:solidFill>
                  <a:srgbClr val="ffffff"/>
                </a:solidFill>
                <a:latin typeface="Calibri"/>
              </a:rPr>
              <a:t>Second level</a:t>
            </a:r>
            <a:endParaRPr b="0" lang="en-US" sz="1800" spc="-1" strike="noStrike">
              <a:solidFill>
                <a:srgbClr val="ffffff"/>
              </a:solidFill>
              <a:latin typeface="Calibri"/>
            </a:endParaRPr>
          </a:p>
          <a:p>
            <a:pPr lvl="2" marL="914400" indent="-167760">
              <a:lnSpc>
                <a:spcPct val="100000"/>
              </a:lnSpc>
              <a:spcBef>
                <a:spcPts val="300"/>
              </a:spcBef>
              <a:buClr>
                <a:srgbClr val="808080"/>
              </a:buClr>
              <a:buSzPct val="90000"/>
              <a:buFont typeface="Calibri"/>
              <a:buChar char="‒"/>
            </a:pPr>
            <a:r>
              <a:rPr b="0" lang="en-US" sz="1600" spc="-1" strike="noStrike">
                <a:solidFill>
                  <a:srgbClr val="ffffff"/>
                </a:solidFill>
                <a:latin typeface="Calibri"/>
              </a:rPr>
              <a:t>Third level</a:t>
            </a:r>
            <a:endParaRPr b="0" lang="en-US" sz="1600" spc="-1" strike="noStrike">
              <a:solidFill>
                <a:srgbClr val="ffffff"/>
              </a:solidFill>
              <a:latin typeface="Calibri"/>
            </a:endParaRPr>
          </a:p>
        </p:txBody>
      </p:sp>
      <p:sp>
        <p:nvSpPr>
          <p:cNvPr id="49" name="PlaceHolder 4"/>
          <p:cNvSpPr>
            <a:spLocks noGrp="1"/>
          </p:cNvSpPr>
          <p:nvPr>
            <p:ph type="body"/>
          </p:nvPr>
        </p:nvSpPr>
        <p:spPr>
          <a:xfrm>
            <a:off x="365760" y="752400"/>
            <a:ext cx="10423800" cy="285480"/>
          </a:xfrm>
          <a:prstGeom prst="rect">
            <a:avLst/>
          </a:prstGeom>
        </p:spPr>
        <p:txBody>
          <a:bodyPr lIns="0" rIns="0" tIns="0" bIns="0">
            <a:noAutofit/>
          </a:bodyPr>
          <a:p>
            <a:pPr>
              <a:lnSpc>
                <a:spcPct val="100000"/>
              </a:lnSpc>
            </a:pPr>
            <a:r>
              <a:rPr b="0" lang="en-US" sz="1600" spc="-1" strike="noStrike" cap="all">
                <a:solidFill>
                  <a:srgbClr val="ffffff"/>
                </a:solidFill>
                <a:latin typeface="Calibri"/>
              </a:rPr>
              <a:t>Click to edit Master text styles</a:t>
            </a:r>
            <a:endParaRPr b="0" lang="en-US" sz="1600" spc="-1" strike="noStrike">
              <a:solidFill>
                <a:srgbClr val="ffffff"/>
              </a:solidFill>
              <a:latin typeface="Calibri"/>
            </a:endParaRPr>
          </a:p>
        </p:txBody>
      </p:sp>
      <p:sp>
        <p:nvSpPr>
          <p:cNvPr id="50" name="PlaceHolder 5"/>
          <p:cNvSpPr>
            <a:spLocks noGrp="1"/>
          </p:cNvSpPr>
          <p:nvPr>
            <p:ph type="title"/>
          </p:nvPr>
        </p:nvSpPr>
        <p:spPr>
          <a:xfrm>
            <a:off x="365760" y="245520"/>
            <a:ext cx="9990720" cy="474120"/>
          </a:xfrm>
          <a:prstGeom prst="rect">
            <a:avLst/>
          </a:prstGeom>
        </p:spPr>
        <p:txBody>
          <a:bodyPr lIns="0" rIns="0" bIns="0" anchor="b">
            <a:noAutofit/>
          </a:bodyPr>
          <a:p>
            <a:pPr>
              <a:lnSpc>
                <a:spcPct val="100000"/>
              </a:lnSpc>
            </a:pPr>
            <a:r>
              <a:rPr b="0" lang="en-US" sz="2400" spc="-1" strike="noStrike" cap="all">
                <a:solidFill>
                  <a:srgbClr val="ffffff"/>
                </a:solidFill>
                <a:latin typeface="Calibri"/>
              </a:rPr>
              <a:t>Click to edit Master title style</a:t>
            </a:r>
            <a:endParaRPr b="0" lang="en-US" sz="24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7" name="CustomShape 1"/>
          <p:cNvSpPr/>
          <p:nvPr/>
        </p:nvSpPr>
        <p:spPr>
          <a:xfrm>
            <a:off x="-18000" y="6562080"/>
            <a:ext cx="594720" cy="235080"/>
          </a:xfrm>
          <a:prstGeom prst="rect">
            <a:avLst/>
          </a:prstGeom>
          <a:noFill/>
          <a:ln>
            <a:noFill/>
          </a:ln>
        </p:spPr>
        <p:style>
          <a:lnRef idx="0"/>
          <a:fillRef idx="0"/>
          <a:effectRef idx="0"/>
          <a:fontRef idx="minor"/>
        </p:style>
        <p:txBody>
          <a:bodyPr wrap="none" lIns="0" rIns="0" tIns="41040" bIns="41040" anchor="ctr">
            <a:spAutoFit/>
          </a:bodyPr>
          <a:p>
            <a:pPr algn="r">
              <a:lnSpc>
                <a:spcPct val="100000"/>
              </a:lnSpc>
            </a:pPr>
            <a:fld id="{2F99F136-2614-4270-A409-F33B9A42F668}" type="slidenum">
              <a:rPr b="0" lang="en-US" sz="1000" spc="-1" strike="noStrike" cap="all">
                <a:solidFill>
                  <a:srgbClr val="ffffff"/>
                </a:solidFill>
                <a:latin typeface="Calibri"/>
              </a:rPr>
              <a:t>1</a:t>
            </a:fld>
            <a:endParaRPr b="0" lang="en-US" sz="1000" spc="-1" strike="noStrike">
              <a:latin typeface="Arial"/>
            </a:endParaRPr>
          </a:p>
        </p:txBody>
      </p:sp>
      <p:sp>
        <p:nvSpPr>
          <p:cNvPr id="88" name="CustomShape 2"/>
          <p:cNvSpPr/>
          <p:nvPr/>
        </p:nvSpPr>
        <p:spPr>
          <a:xfrm>
            <a:off x="458280" y="6562080"/>
            <a:ext cx="2005200" cy="235080"/>
          </a:xfrm>
          <a:prstGeom prst="rect">
            <a:avLst/>
          </a:prstGeom>
          <a:noFill/>
          <a:ln>
            <a:noFill/>
          </a:ln>
        </p:spPr>
        <p:style>
          <a:lnRef idx="0"/>
          <a:fillRef idx="0"/>
          <a:effectRef idx="0"/>
          <a:fontRef idx="minor"/>
        </p:style>
        <p:txBody>
          <a:bodyPr wrap="none" lIns="0" rIns="0" tIns="41040" bIns="41040" anchor="ctr">
            <a:spAutoFit/>
          </a:bodyPr>
          <a:p>
            <a:pPr>
              <a:lnSpc>
                <a:spcPct val="100000"/>
              </a:lnSpc>
            </a:pPr>
            <a:r>
              <a:rPr b="0" lang="en-US" sz="1000" spc="-1" strike="noStrike" cap="all">
                <a:solidFill>
                  <a:srgbClr val="ffffff"/>
                </a:solidFill>
                <a:latin typeface="Calibri"/>
              </a:rPr>
              <a:t>|     GDC 2018    |    19-23 March 2018</a:t>
            </a:r>
            <a:endParaRPr b="0" lang="en-US" sz="1000" spc="-1" strike="noStrike">
              <a:latin typeface="Arial"/>
            </a:endParaRPr>
          </a:p>
        </p:txBody>
      </p:sp>
      <p:pic>
        <p:nvPicPr>
          <p:cNvPr id="89" name="Picture 24" descr=""/>
          <p:cNvPicPr/>
          <p:nvPr/>
        </p:nvPicPr>
        <p:blipFill>
          <a:blip r:embed="rId3"/>
          <a:stretch/>
        </p:blipFill>
        <p:spPr>
          <a:xfrm>
            <a:off x="10711440" y="314280"/>
            <a:ext cx="1233000" cy="474840"/>
          </a:xfrm>
          <a:prstGeom prst="rect">
            <a:avLst/>
          </a:prstGeom>
          <a:ln>
            <a:noFill/>
          </a:ln>
        </p:spPr>
      </p:pic>
      <p:pic>
        <p:nvPicPr>
          <p:cNvPr id="90" name="Picture 5" descr=""/>
          <p:cNvPicPr/>
          <p:nvPr/>
        </p:nvPicPr>
        <p:blipFill>
          <a:blip r:embed="rId4"/>
          <a:stretch/>
        </p:blipFill>
        <p:spPr>
          <a:xfrm>
            <a:off x="10122120" y="314280"/>
            <a:ext cx="469080" cy="543600"/>
          </a:xfrm>
          <a:prstGeom prst="rect">
            <a:avLst/>
          </a:prstGeom>
          <a:ln>
            <a:noFill/>
          </a:ln>
        </p:spPr>
      </p:pic>
      <p:sp>
        <p:nvSpPr>
          <p:cNvPr id="91" name="PlaceHolder 3"/>
          <p:cNvSpPr>
            <a:spLocks noGrp="1"/>
          </p:cNvSpPr>
          <p:nvPr>
            <p:ph type="title"/>
          </p:nvPr>
        </p:nvSpPr>
        <p:spPr>
          <a:xfrm>
            <a:off x="474120" y="2688480"/>
            <a:ext cx="8435160" cy="998640"/>
          </a:xfrm>
          <a:prstGeom prst="rect">
            <a:avLst/>
          </a:prstGeom>
        </p:spPr>
        <p:txBody>
          <a:bodyPr rIns="0" tIns="0" bIns="0" anchor="b">
            <a:noAutofit/>
          </a:bodyPr>
          <a:p>
            <a:pPr>
              <a:lnSpc>
                <a:spcPct val="100000"/>
              </a:lnSpc>
            </a:pPr>
            <a:r>
              <a:rPr b="0" lang="en-US" sz="5400" spc="-1" strike="noStrike">
                <a:solidFill>
                  <a:srgbClr val="ffffff"/>
                </a:solidFill>
                <a:latin typeface="Calibri"/>
              </a:rPr>
              <a:t>Click to edit Divider title style</a:t>
            </a:r>
            <a:endParaRPr b="0" lang="en-US" sz="5400" spc="-1" strike="noStrike">
              <a:solidFill>
                <a:srgbClr val="000000"/>
              </a:solidFill>
              <a:latin typeface="Calibri"/>
            </a:endParaRPr>
          </a:p>
        </p:txBody>
      </p:sp>
      <p:pic>
        <p:nvPicPr>
          <p:cNvPr id="92" name="Picture 33" descr=""/>
          <p:cNvPicPr/>
          <p:nvPr/>
        </p:nvPicPr>
        <p:blipFill>
          <a:blip r:embed="rId5"/>
          <a:stretch/>
        </p:blipFill>
        <p:spPr>
          <a:xfrm>
            <a:off x="10711440" y="314280"/>
            <a:ext cx="1233000" cy="474840"/>
          </a:xfrm>
          <a:prstGeom prst="rect">
            <a:avLst/>
          </a:prstGeom>
          <a:ln>
            <a:noFill/>
          </a:ln>
        </p:spPr>
      </p:pic>
      <p:sp>
        <p:nvSpPr>
          <p:cNvPr id="93" name="PlaceHolder 4"/>
          <p:cNvSpPr>
            <a:spLocks noGrp="1"/>
          </p:cNvSpPr>
          <p:nvPr>
            <p:ph type="body"/>
          </p:nvPr>
        </p:nvSpPr>
        <p:spPr>
          <a:xfrm>
            <a:off x="474840" y="4063320"/>
            <a:ext cx="6555960" cy="745920"/>
          </a:xfrm>
          <a:prstGeom prst="rect">
            <a:avLst/>
          </a:prstGeom>
        </p:spPr>
        <p:txBody>
          <a:bodyPr rIns="0">
            <a:noAutofit/>
          </a:bodyPr>
          <a:p>
            <a:pPr>
              <a:lnSpc>
                <a:spcPct val="100000"/>
              </a:lnSpc>
              <a:spcBef>
                <a:spcPts val="799"/>
              </a:spcBef>
            </a:pPr>
            <a:r>
              <a:rPr b="0" lang="en-US" sz="2800" spc="-1" strike="noStrike">
                <a:solidFill>
                  <a:srgbClr val="ffffff"/>
                </a:solidFill>
                <a:latin typeface="Calibri"/>
              </a:rPr>
              <a:t>Click to edit Master text styles</a:t>
            </a:r>
            <a:endParaRPr b="0" lang="en-US" sz="2800" spc="-1" strike="noStrike">
              <a:solidFill>
                <a:srgbClr val="ffffff"/>
              </a:solidFill>
              <a:latin typeface="Calibri"/>
            </a:endParaRPr>
          </a:p>
        </p:txBody>
      </p:sp>
    </p:spTree>
  </p:cSld>
  <p:clrMap bg1="lt1" bg2="lt2" tx1="dk1" tx2="dk2" accent1="accent1" accent2="accent2" accent3="accent3" accent4="accent4" accent5="accent5" accent6="accent6" hlink="hlink" folHlink="folHlink"/>
  <p:sldLayoutIdLst>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30" name="CustomShape 1"/>
          <p:cNvSpPr/>
          <p:nvPr/>
        </p:nvSpPr>
        <p:spPr>
          <a:xfrm>
            <a:off x="-18000" y="6562080"/>
            <a:ext cx="594720" cy="235080"/>
          </a:xfrm>
          <a:prstGeom prst="rect">
            <a:avLst/>
          </a:prstGeom>
          <a:noFill/>
          <a:ln>
            <a:noFill/>
          </a:ln>
        </p:spPr>
        <p:style>
          <a:lnRef idx="0"/>
          <a:fillRef idx="0"/>
          <a:effectRef idx="0"/>
          <a:fontRef idx="minor"/>
        </p:style>
        <p:txBody>
          <a:bodyPr wrap="none" lIns="0" rIns="0" tIns="41040" bIns="41040" anchor="ctr">
            <a:spAutoFit/>
          </a:bodyPr>
          <a:p>
            <a:pPr algn="r">
              <a:lnSpc>
                <a:spcPct val="100000"/>
              </a:lnSpc>
            </a:pPr>
            <a:fld id="{C2621476-7290-442E-97E8-6C223AD1399F}" type="slidenum">
              <a:rPr b="0" lang="en-US" sz="1000" spc="-1" strike="noStrike" cap="all">
                <a:solidFill>
                  <a:srgbClr val="ffffff"/>
                </a:solidFill>
                <a:latin typeface="Calibri"/>
              </a:rPr>
              <a:t>&lt;number&gt;</a:t>
            </a:fld>
            <a:endParaRPr b="0" lang="en-US" sz="1000" spc="-1" strike="noStrike">
              <a:latin typeface="Arial"/>
            </a:endParaRPr>
          </a:p>
        </p:txBody>
      </p:sp>
      <p:sp>
        <p:nvSpPr>
          <p:cNvPr id="131" name="CustomShape 2"/>
          <p:cNvSpPr/>
          <p:nvPr/>
        </p:nvSpPr>
        <p:spPr>
          <a:xfrm>
            <a:off x="458280" y="6562080"/>
            <a:ext cx="2005200" cy="235080"/>
          </a:xfrm>
          <a:prstGeom prst="rect">
            <a:avLst/>
          </a:prstGeom>
          <a:noFill/>
          <a:ln>
            <a:noFill/>
          </a:ln>
        </p:spPr>
        <p:style>
          <a:lnRef idx="0"/>
          <a:fillRef idx="0"/>
          <a:effectRef idx="0"/>
          <a:fontRef idx="minor"/>
        </p:style>
        <p:txBody>
          <a:bodyPr wrap="none" lIns="0" rIns="0" tIns="41040" bIns="41040" anchor="ctr">
            <a:spAutoFit/>
          </a:bodyPr>
          <a:p>
            <a:pPr>
              <a:lnSpc>
                <a:spcPct val="100000"/>
              </a:lnSpc>
            </a:pPr>
            <a:r>
              <a:rPr b="0" lang="en-US" sz="1000" spc="-1" strike="noStrike" cap="all">
                <a:solidFill>
                  <a:srgbClr val="ffffff"/>
                </a:solidFill>
                <a:latin typeface="Calibri"/>
              </a:rPr>
              <a:t>|     GDC 2018    |    19-23 March 2018</a:t>
            </a:r>
            <a:endParaRPr b="0" lang="en-US" sz="1000" spc="-1" strike="noStrike">
              <a:latin typeface="Arial"/>
            </a:endParaRPr>
          </a:p>
        </p:txBody>
      </p:sp>
      <p:pic>
        <p:nvPicPr>
          <p:cNvPr id="132" name="Picture 24" descr=""/>
          <p:cNvPicPr/>
          <p:nvPr/>
        </p:nvPicPr>
        <p:blipFill>
          <a:blip r:embed="rId2"/>
          <a:stretch/>
        </p:blipFill>
        <p:spPr>
          <a:xfrm>
            <a:off x="10711440" y="314280"/>
            <a:ext cx="1233000" cy="474840"/>
          </a:xfrm>
          <a:prstGeom prst="rect">
            <a:avLst/>
          </a:prstGeom>
          <a:ln>
            <a:noFill/>
          </a:ln>
        </p:spPr>
      </p:pic>
      <p:pic>
        <p:nvPicPr>
          <p:cNvPr id="133" name="Picture 5" descr=""/>
          <p:cNvPicPr/>
          <p:nvPr/>
        </p:nvPicPr>
        <p:blipFill>
          <a:blip r:embed="rId3"/>
          <a:stretch/>
        </p:blipFill>
        <p:spPr>
          <a:xfrm>
            <a:off x="10122120" y="314280"/>
            <a:ext cx="469080" cy="543600"/>
          </a:xfrm>
          <a:prstGeom prst="rect">
            <a:avLst/>
          </a:prstGeom>
          <a:ln>
            <a:noFill/>
          </a:ln>
        </p:spPr>
      </p:pic>
      <p:sp>
        <p:nvSpPr>
          <p:cNvPr id="134" name="PlaceHolder 3"/>
          <p:cNvSpPr>
            <a:spLocks noGrp="1"/>
          </p:cNvSpPr>
          <p:nvPr>
            <p:ph type="body"/>
          </p:nvPr>
        </p:nvSpPr>
        <p:spPr>
          <a:xfrm>
            <a:off x="365760" y="1380960"/>
            <a:ext cx="11449800" cy="4937400"/>
          </a:xfrm>
          <a:prstGeom prst="rect">
            <a:avLst/>
          </a:prstGeom>
        </p:spPr>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Click to edit Master text styles</a:t>
            </a:r>
            <a:endParaRPr b="0" lang="en-US" sz="2000" spc="-1" strike="noStrike">
              <a:solidFill>
                <a:srgbClr val="ffffff"/>
              </a:solidFill>
              <a:latin typeface="Calibri"/>
            </a:endParaRPr>
          </a:p>
          <a:p>
            <a:pPr lvl="1" marL="548640" indent="-180720">
              <a:lnSpc>
                <a:spcPct val="100000"/>
              </a:lnSpc>
              <a:spcBef>
                <a:spcPts val="300"/>
              </a:spcBef>
              <a:buClr>
                <a:srgbClr val="808080"/>
              </a:buClr>
              <a:buSzPct val="90000"/>
              <a:buFont typeface="Calibri"/>
              <a:buChar char="‒"/>
            </a:pPr>
            <a:r>
              <a:rPr b="0" lang="en-US" sz="1800" spc="-1" strike="noStrike">
                <a:solidFill>
                  <a:srgbClr val="ffffff"/>
                </a:solidFill>
                <a:latin typeface="Calibri"/>
              </a:rPr>
              <a:t>Second level</a:t>
            </a:r>
            <a:endParaRPr b="0" lang="en-US" sz="1800" spc="-1" strike="noStrike">
              <a:solidFill>
                <a:srgbClr val="ffffff"/>
              </a:solidFill>
              <a:latin typeface="Calibri"/>
            </a:endParaRPr>
          </a:p>
          <a:p>
            <a:pPr lvl="2" marL="914400" indent="-167760">
              <a:lnSpc>
                <a:spcPct val="100000"/>
              </a:lnSpc>
              <a:spcBef>
                <a:spcPts val="300"/>
              </a:spcBef>
              <a:buClr>
                <a:srgbClr val="808080"/>
              </a:buClr>
              <a:buSzPct val="90000"/>
              <a:buFont typeface="Calibri"/>
              <a:buChar char="‒"/>
            </a:pPr>
            <a:r>
              <a:rPr b="0" lang="en-US" sz="1600" spc="-1" strike="noStrike">
                <a:solidFill>
                  <a:srgbClr val="ffffff"/>
                </a:solidFill>
                <a:latin typeface="Calibri"/>
              </a:rPr>
              <a:t>Third level</a:t>
            </a:r>
            <a:endParaRPr b="0" lang="en-US" sz="1600" spc="-1" strike="noStrike">
              <a:solidFill>
                <a:srgbClr val="ffffff"/>
              </a:solidFill>
              <a:latin typeface="Calibri"/>
            </a:endParaRPr>
          </a:p>
        </p:txBody>
      </p:sp>
      <p:sp>
        <p:nvSpPr>
          <p:cNvPr id="135" name="PlaceHolder 4"/>
          <p:cNvSpPr>
            <a:spLocks noGrp="1"/>
          </p:cNvSpPr>
          <p:nvPr>
            <p:ph type="body"/>
          </p:nvPr>
        </p:nvSpPr>
        <p:spPr>
          <a:xfrm>
            <a:off x="365760" y="752400"/>
            <a:ext cx="10423800" cy="285480"/>
          </a:xfrm>
          <a:prstGeom prst="rect">
            <a:avLst/>
          </a:prstGeom>
        </p:spPr>
        <p:txBody>
          <a:bodyPr lIns="0" rIns="0" tIns="0" bIns="0">
            <a:noAutofit/>
          </a:bodyPr>
          <a:p>
            <a:pPr>
              <a:lnSpc>
                <a:spcPct val="100000"/>
              </a:lnSpc>
            </a:pPr>
            <a:r>
              <a:rPr b="0" lang="en-US" sz="1600" spc="-1" strike="noStrike" cap="all">
                <a:solidFill>
                  <a:srgbClr val="ffffff"/>
                </a:solidFill>
                <a:latin typeface="Calibri"/>
              </a:rPr>
              <a:t>Click to edit Master text styles</a:t>
            </a:r>
            <a:endParaRPr b="0" lang="en-US" sz="1600" spc="-1" strike="noStrike">
              <a:solidFill>
                <a:srgbClr val="ffffff"/>
              </a:solidFill>
              <a:latin typeface="Calibri"/>
            </a:endParaRPr>
          </a:p>
        </p:txBody>
      </p:sp>
      <p:sp>
        <p:nvSpPr>
          <p:cNvPr id="136" name="PlaceHolder 5"/>
          <p:cNvSpPr>
            <a:spLocks noGrp="1"/>
          </p:cNvSpPr>
          <p:nvPr>
            <p:ph type="title"/>
          </p:nvPr>
        </p:nvSpPr>
        <p:spPr>
          <a:xfrm>
            <a:off x="365760" y="245520"/>
            <a:ext cx="9990720" cy="474120"/>
          </a:xfrm>
          <a:prstGeom prst="rect">
            <a:avLst/>
          </a:prstGeom>
        </p:spPr>
        <p:txBody>
          <a:bodyPr lIns="0" rIns="0" bIns="0" anchor="b">
            <a:noAutofit/>
          </a:bodyPr>
          <a:p>
            <a:pPr>
              <a:lnSpc>
                <a:spcPct val="100000"/>
              </a:lnSpc>
            </a:pPr>
            <a:r>
              <a:rPr b="0" lang="en-US" sz="2400" spc="-1" strike="noStrike" cap="all">
                <a:solidFill>
                  <a:srgbClr val="ffffff"/>
                </a:solidFill>
                <a:latin typeface="Calibri"/>
              </a:rPr>
              <a:t>Click to edit Master title style</a:t>
            </a:r>
            <a:endParaRPr b="0" lang="en-US" sz="24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73" name="CustomShape 1"/>
          <p:cNvSpPr/>
          <p:nvPr/>
        </p:nvSpPr>
        <p:spPr>
          <a:xfrm>
            <a:off x="-18000" y="6562080"/>
            <a:ext cx="594720" cy="235080"/>
          </a:xfrm>
          <a:prstGeom prst="rect">
            <a:avLst/>
          </a:prstGeom>
          <a:noFill/>
          <a:ln>
            <a:noFill/>
          </a:ln>
        </p:spPr>
        <p:style>
          <a:lnRef idx="0"/>
          <a:fillRef idx="0"/>
          <a:effectRef idx="0"/>
          <a:fontRef idx="minor"/>
        </p:style>
        <p:txBody>
          <a:bodyPr wrap="none" lIns="0" rIns="0" tIns="41040" bIns="41040" anchor="ctr">
            <a:spAutoFit/>
          </a:bodyPr>
          <a:p>
            <a:pPr algn="r">
              <a:lnSpc>
                <a:spcPct val="100000"/>
              </a:lnSpc>
            </a:pPr>
            <a:fld id="{60882ABD-C3FD-4412-9B9D-A08FC427869F}" type="slidenum">
              <a:rPr b="0" lang="en-US" sz="1000" spc="-1" strike="noStrike" cap="all">
                <a:solidFill>
                  <a:srgbClr val="ffffff"/>
                </a:solidFill>
                <a:latin typeface="Calibri"/>
              </a:rPr>
              <a:t>&lt;number&gt;</a:t>
            </a:fld>
            <a:endParaRPr b="0" lang="en-US" sz="1000" spc="-1" strike="noStrike">
              <a:latin typeface="Arial"/>
            </a:endParaRPr>
          </a:p>
        </p:txBody>
      </p:sp>
      <p:sp>
        <p:nvSpPr>
          <p:cNvPr id="174" name="CustomShape 2"/>
          <p:cNvSpPr/>
          <p:nvPr/>
        </p:nvSpPr>
        <p:spPr>
          <a:xfrm>
            <a:off x="458280" y="6562080"/>
            <a:ext cx="2005200" cy="235080"/>
          </a:xfrm>
          <a:prstGeom prst="rect">
            <a:avLst/>
          </a:prstGeom>
          <a:noFill/>
          <a:ln>
            <a:noFill/>
          </a:ln>
        </p:spPr>
        <p:style>
          <a:lnRef idx="0"/>
          <a:fillRef idx="0"/>
          <a:effectRef idx="0"/>
          <a:fontRef idx="minor"/>
        </p:style>
        <p:txBody>
          <a:bodyPr wrap="none" lIns="0" rIns="0" tIns="41040" bIns="41040" anchor="ctr">
            <a:spAutoFit/>
          </a:bodyPr>
          <a:p>
            <a:pPr>
              <a:lnSpc>
                <a:spcPct val="100000"/>
              </a:lnSpc>
            </a:pPr>
            <a:r>
              <a:rPr b="0" lang="en-US" sz="1000" spc="-1" strike="noStrike" cap="all">
                <a:solidFill>
                  <a:srgbClr val="ffffff"/>
                </a:solidFill>
                <a:latin typeface="Calibri"/>
              </a:rPr>
              <a:t>|     GDC 2018    |    19-23 March 2018</a:t>
            </a:r>
            <a:endParaRPr b="0" lang="en-US" sz="1000" spc="-1" strike="noStrike">
              <a:latin typeface="Arial"/>
            </a:endParaRPr>
          </a:p>
        </p:txBody>
      </p:sp>
      <p:pic>
        <p:nvPicPr>
          <p:cNvPr id="175" name="Picture 24" descr=""/>
          <p:cNvPicPr/>
          <p:nvPr/>
        </p:nvPicPr>
        <p:blipFill>
          <a:blip r:embed="rId3"/>
          <a:stretch/>
        </p:blipFill>
        <p:spPr>
          <a:xfrm>
            <a:off x="10711440" y="314280"/>
            <a:ext cx="1233000" cy="474840"/>
          </a:xfrm>
          <a:prstGeom prst="rect">
            <a:avLst/>
          </a:prstGeom>
          <a:ln>
            <a:noFill/>
          </a:ln>
        </p:spPr>
      </p:pic>
      <p:pic>
        <p:nvPicPr>
          <p:cNvPr id="176" name="Picture 5" descr=""/>
          <p:cNvPicPr/>
          <p:nvPr/>
        </p:nvPicPr>
        <p:blipFill>
          <a:blip r:embed="rId4"/>
          <a:stretch/>
        </p:blipFill>
        <p:spPr>
          <a:xfrm>
            <a:off x="10122120" y="314280"/>
            <a:ext cx="469080" cy="543600"/>
          </a:xfrm>
          <a:prstGeom prst="rect">
            <a:avLst/>
          </a:prstGeom>
          <a:ln>
            <a:noFill/>
          </a:ln>
        </p:spPr>
      </p:pic>
      <p:sp>
        <p:nvSpPr>
          <p:cNvPr id="177" name="PlaceHolder 3"/>
          <p:cNvSpPr>
            <a:spLocks noGrp="1"/>
          </p:cNvSpPr>
          <p:nvPr>
            <p:ph type="body"/>
          </p:nvPr>
        </p:nvSpPr>
        <p:spPr>
          <a:xfrm>
            <a:off x="365760" y="1380960"/>
            <a:ext cx="11449800" cy="4937400"/>
          </a:xfrm>
          <a:prstGeom prst="rect">
            <a:avLst/>
          </a:prstGeom>
        </p:spPr>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Click to edit Master text styles</a:t>
            </a:r>
            <a:endParaRPr b="0" lang="en-US" sz="2000" spc="-1" strike="noStrike">
              <a:solidFill>
                <a:srgbClr val="ffffff"/>
              </a:solidFill>
              <a:latin typeface="Calibri"/>
            </a:endParaRPr>
          </a:p>
          <a:p>
            <a:pPr lvl="1" marL="548640" indent="-180720">
              <a:lnSpc>
                <a:spcPct val="100000"/>
              </a:lnSpc>
              <a:spcBef>
                <a:spcPts val="300"/>
              </a:spcBef>
              <a:buClr>
                <a:srgbClr val="808080"/>
              </a:buClr>
              <a:buSzPct val="90000"/>
              <a:buFont typeface="Calibri"/>
              <a:buChar char="‒"/>
            </a:pPr>
            <a:r>
              <a:rPr b="0" lang="en-US" sz="1800" spc="-1" strike="noStrike">
                <a:solidFill>
                  <a:srgbClr val="ffffff"/>
                </a:solidFill>
                <a:latin typeface="Calibri"/>
              </a:rPr>
              <a:t>Second level</a:t>
            </a:r>
            <a:endParaRPr b="0" lang="en-US" sz="1800" spc="-1" strike="noStrike">
              <a:solidFill>
                <a:srgbClr val="ffffff"/>
              </a:solidFill>
              <a:latin typeface="Calibri"/>
            </a:endParaRPr>
          </a:p>
          <a:p>
            <a:pPr lvl="2" marL="914400" indent="-167760">
              <a:lnSpc>
                <a:spcPct val="100000"/>
              </a:lnSpc>
              <a:spcBef>
                <a:spcPts val="300"/>
              </a:spcBef>
              <a:buClr>
                <a:srgbClr val="808080"/>
              </a:buClr>
              <a:buSzPct val="90000"/>
              <a:buFont typeface="Calibri"/>
              <a:buChar char="‒"/>
            </a:pPr>
            <a:r>
              <a:rPr b="0" lang="en-US" sz="1600" spc="-1" strike="noStrike">
                <a:solidFill>
                  <a:srgbClr val="ffffff"/>
                </a:solidFill>
                <a:latin typeface="Calibri"/>
              </a:rPr>
              <a:t>Third level</a:t>
            </a:r>
            <a:endParaRPr b="0" lang="en-US" sz="1600" spc="-1" strike="noStrike">
              <a:solidFill>
                <a:srgbClr val="ffffff"/>
              </a:solidFill>
              <a:latin typeface="Calibri"/>
            </a:endParaRPr>
          </a:p>
        </p:txBody>
      </p:sp>
      <p:sp>
        <p:nvSpPr>
          <p:cNvPr id="178" name="PlaceHolder 4"/>
          <p:cNvSpPr>
            <a:spLocks noGrp="1"/>
          </p:cNvSpPr>
          <p:nvPr>
            <p:ph type="body"/>
          </p:nvPr>
        </p:nvSpPr>
        <p:spPr>
          <a:xfrm>
            <a:off x="365760" y="752400"/>
            <a:ext cx="10423800" cy="285480"/>
          </a:xfrm>
          <a:prstGeom prst="rect">
            <a:avLst/>
          </a:prstGeom>
        </p:spPr>
        <p:txBody>
          <a:bodyPr lIns="0" rIns="0" tIns="0" bIns="0">
            <a:noAutofit/>
          </a:bodyPr>
          <a:p>
            <a:pPr>
              <a:lnSpc>
                <a:spcPct val="100000"/>
              </a:lnSpc>
            </a:pPr>
            <a:r>
              <a:rPr b="0" lang="en-US" sz="1600" spc="-1" strike="noStrike" cap="all">
                <a:solidFill>
                  <a:srgbClr val="ffffff"/>
                </a:solidFill>
                <a:latin typeface="Calibri"/>
              </a:rPr>
              <a:t>Click to edit Master text styles</a:t>
            </a:r>
            <a:endParaRPr b="0" lang="en-US" sz="1600" spc="-1" strike="noStrike">
              <a:solidFill>
                <a:srgbClr val="ffffff"/>
              </a:solidFill>
              <a:latin typeface="Calibri"/>
            </a:endParaRPr>
          </a:p>
        </p:txBody>
      </p:sp>
      <p:sp>
        <p:nvSpPr>
          <p:cNvPr id="179" name="PlaceHolder 5"/>
          <p:cNvSpPr>
            <a:spLocks noGrp="1"/>
          </p:cNvSpPr>
          <p:nvPr>
            <p:ph type="title"/>
          </p:nvPr>
        </p:nvSpPr>
        <p:spPr>
          <a:xfrm>
            <a:off x="365760" y="245520"/>
            <a:ext cx="9990720" cy="474120"/>
          </a:xfrm>
          <a:prstGeom prst="rect">
            <a:avLst/>
          </a:prstGeom>
        </p:spPr>
        <p:txBody>
          <a:bodyPr lIns="0" rIns="0" bIns="0" anchor="b">
            <a:noAutofit/>
          </a:bodyPr>
          <a:p>
            <a:pPr>
              <a:lnSpc>
                <a:spcPct val="100000"/>
              </a:lnSpc>
            </a:pPr>
            <a:r>
              <a:rPr b="0" lang="en-US" sz="2400" spc="-1" strike="noStrike" cap="all">
                <a:solidFill>
                  <a:srgbClr val="ffffff"/>
                </a:solidFill>
                <a:latin typeface="Calibri"/>
              </a:rPr>
              <a:t>Click to edit Master title style</a:t>
            </a:r>
            <a:endParaRPr b="0" lang="en-US" sz="24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16" name="CustomShape 1" hidden="1"/>
          <p:cNvSpPr/>
          <p:nvPr/>
        </p:nvSpPr>
        <p:spPr>
          <a:xfrm>
            <a:off x="-18000" y="6562080"/>
            <a:ext cx="594720" cy="235080"/>
          </a:xfrm>
          <a:prstGeom prst="rect">
            <a:avLst/>
          </a:prstGeom>
          <a:noFill/>
          <a:ln>
            <a:noFill/>
          </a:ln>
        </p:spPr>
        <p:style>
          <a:lnRef idx="0"/>
          <a:fillRef idx="0"/>
          <a:effectRef idx="0"/>
          <a:fontRef idx="minor"/>
        </p:style>
        <p:txBody>
          <a:bodyPr wrap="none" lIns="0" rIns="0" tIns="41040" bIns="41040" anchor="ctr">
            <a:spAutoFit/>
          </a:bodyPr>
          <a:p>
            <a:pPr algn="r">
              <a:lnSpc>
                <a:spcPct val="100000"/>
              </a:lnSpc>
            </a:pPr>
            <a:fld id="{9121D542-33E5-45F0-8962-DBE3356C5737}" type="slidenum">
              <a:rPr b="0" lang="en-US" sz="1000" spc="-1" strike="noStrike" cap="all">
                <a:solidFill>
                  <a:srgbClr val="ffffff"/>
                </a:solidFill>
                <a:latin typeface="Calibri"/>
              </a:rPr>
              <a:t>&lt;number&gt;</a:t>
            </a:fld>
            <a:endParaRPr b="0" lang="en-US" sz="1000" spc="-1" strike="noStrike">
              <a:latin typeface="Arial"/>
            </a:endParaRPr>
          </a:p>
        </p:txBody>
      </p:sp>
      <p:sp>
        <p:nvSpPr>
          <p:cNvPr id="217" name="CustomShape 2" hidden="1"/>
          <p:cNvSpPr/>
          <p:nvPr/>
        </p:nvSpPr>
        <p:spPr>
          <a:xfrm>
            <a:off x="458280" y="6562080"/>
            <a:ext cx="2005200" cy="235080"/>
          </a:xfrm>
          <a:prstGeom prst="rect">
            <a:avLst/>
          </a:prstGeom>
          <a:noFill/>
          <a:ln>
            <a:noFill/>
          </a:ln>
        </p:spPr>
        <p:style>
          <a:lnRef idx="0"/>
          <a:fillRef idx="0"/>
          <a:effectRef idx="0"/>
          <a:fontRef idx="minor"/>
        </p:style>
        <p:txBody>
          <a:bodyPr wrap="none" lIns="0" rIns="0" tIns="41040" bIns="41040" anchor="ctr">
            <a:spAutoFit/>
          </a:bodyPr>
          <a:p>
            <a:pPr>
              <a:lnSpc>
                <a:spcPct val="100000"/>
              </a:lnSpc>
            </a:pPr>
            <a:r>
              <a:rPr b="0" lang="en-US" sz="1000" spc="-1" strike="noStrike" cap="all">
                <a:solidFill>
                  <a:srgbClr val="ffffff"/>
                </a:solidFill>
                <a:latin typeface="Calibri"/>
              </a:rPr>
              <a:t>|     GDC 2018    |    19-23 March 2018</a:t>
            </a:r>
            <a:endParaRPr b="0" lang="en-US" sz="1000" spc="-1" strike="noStrike">
              <a:latin typeface="Arial"/>
            </a:endParaRPr>
          </a:p>
        </p:txBody>
      </p:sp>
      <p:pic>
        <p:nvPicPr>
          <p:cNvPr id="218" name="Picture 24" descr=""/>
          <p:cNvPicPr/>
          <p:nvPr/>
        </p:nvPicPr>
        <p:blipFill>
          <a:blip r:embed="rId3"/>
          <a:stretch/>
        </p:blipFill>
        <p:spPr>
          <a:xfrm>
            <a:off x="10711440" y="314280"/>
            <a:ext cx="1233000" cy="474840"/>
          </a:xfrm>
          <a:prstGeom prst="rect">
            <a:avLst/>
          </a:prstGeom>
          <a:ln>
            <a:noFill/>
          </a:ln>
        </p:spPr>
      </p:pic>
      <p:pic>
        <p:nvPicPr>
          <p:cNvPr id="219" name="Picture 5" descr=""/>
          <p:cNvPicPr/>
          <p:nvPr/>
        </p:nvPicPr>
        <p:blipFill>
          <a:blip r:embed="rId4"/>
          <a:stretch/>
        </p:blipFill>
        <p:spPr>
          <a:xfrm>
            <a:off x="10122120" y="314280"/>
            <a:ext cx="469080" cy="543600"/>
          </a:xfrm>
          <a:prstGeom prst="rect">
            <a:avLst/>
          </a:prstGeom>
          <a:ln>
            <a:noFill/>
          </a:ln>
        </p:spPr>
      </p:pic>
      <p:grpSp>
        <p:nvGrpSpPr>
          <p:cNvPr id="220" name="Group 3"/>
          <p:cNvGrpSpPr/>
          <p:nvPr/>
        </p:nvGrpSpPr>
        <p:grpSpPr>
          <a:xfrm>
            <a:off x="2336040" y="988200"/>
            <a:ext cx="7516440" cy="4881240"/>
            <a:chOff x="2336040" y="988200"/>
            <a:chExt cx="7516440" cy="4881240"/>
          </a:xfrm>
        </p:grpSpPr>
        <p:pic>
          <p:nvPicPr>
            <p:cNvPr id="221" name="Picture 2" descr=""/>
            <p:cNvPicPr/>
            <p:nvPr/>
          </p:nvPicPr>
          <p:blipFill>
            <a:blip r:embed="rId5"/>
            <a:stretch/>
          </p:blipFill>
          <p:spPr>
            <a:xfrm>
              <a:off x="2604960" y="988200"/>
              <a:ext cx="6978600" cy="2688480"/>
            </a:xfrm>
            <a:prstGeom prst="rect">
              <a:avLst/>
            </a:prstGeom>
            <a:ln>
              <a:noFill/>
            </a:ln>
          </p:spPr>
        </p:pic>
        <p:pic>
          <p:nvPicPr>
            <p:cNvPr id="222" name="Picture 5" descr=""/>
            <p:cNvPicPr/>
            <p:nvPr/>
          </p:nvPicPr>
          <p:blipFill>
            <a:blip r:embed="rId6"/>
            <a:stretch/>
          </p:blipFill>
          <p:spPr>
            <a:xfrm>
              <a:off x="2336040" y="2978640"/>
              <a:ext cx="7516440" cy="2890800"/>
            </a:xfrm>
            <a:prstGeom prst="rect">
              <a:avLst/>
            </a:prstGeom>
            <a:ln>
              <a:noFill/>
            </a:ln>
          </p:spPr>
        </p:pic>
      </p:grpSp>
      <p:sp>
        <p:nvSpPr>
          <p:cNvPr id="223" name="PlaceHolder 4"/>
          <p:cNvSpPr>
            <a:spLocks noGrp="1"/>
          </p:cNvSpPr>
          <p:nvPr>
            <p:ph type="title"/>
          </p:nvPr>
        </p:nvSpPr>
        <p:spPr>
          <a:xfrm>
            <a:off x="609120" y="273600"/>
            <a:ext cx="10969560" cy="1144800"/>
          </a:xfrm>
          <a:prstGeom prst="rect">
            <a:avLst/>
          </a:prstGeom>
        </p:spPr>
        <p:txBody>
          <a:bodyPr lIns="0" rIns="0" tIns="0" bIns="0" anchor="ctr">
            <a:noAutofit/>
          </a:bodyPr>
          <a:p>
            <a:r>
              <a:rPr b="0" lang="en-US" sz="2400" spc="-1" strike="noStrike">
                <a:solidFill>
                  <a:srgbClr val="000000"/>
                </a:solidFill>
                <a:latin typeface="Calibri"/>
              </a:rPr>
              <a:t>Click to edit the title text format</a:t>
            </a:r>
            <a:endParaRPr b="0" lang="en-US" sz="2400" spc="-1" strike="noStrike">
              <a:solidFill>
                <a:srgbClr val="000000"/>
              </a:solidFill>
              <a:latin typeface="Calibri"/>
            </a:endParaRPr>
          </a:p>
        </p:txBody>
      </p:sp>
      <p:sp>
        <p:nvSpPr>
          <p:cNvPr id="224" name="PlaceHolder 5"/>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ffffff"/>
                </a:solidFill>
                <a:latin typeface="Calibri"/>
              </a:rPr>
              <a:t>Click to edit the outline text format</a:t>
            </a:r>
            <a:endParaRPr b="0" lang="en-US" sz="200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Calibri"/>
              </a:rPr>
              <a:t>Second Outline Level</a:t>
            </a:r>
            <a:endParaRPr b="0" lang="en-US" sz="160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en-US" sz="1200" spc="-1" strike="noStrike">
                <a:solidFill>
                  <a:srgbClr val="ffffff"/>
                </a:solidFill>
                <a:latin typeface="Calibri"/>
              </a:rPr>
              <a:t>Third Outline Level</a:t>
            </a:r>
            <a:endParaRPr b="0" lang="en-US" sz="1200"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Calibri"/>
              </a:rPr>
              <a:t>Fourth Outline Level</a:t>
            </a:r>
            <a:endParaRPr b="0" lang="en-US" sz="1200"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Calibri"/>
              </a:rPr>
              <a:t>Fifth Outline Level</a:t>
            </a:r>
            <a:endParaRPr b="0" lang="en-US" sz="20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Calibri"/>
              </a:rPr>
              <a:t>Sixth Outline Level</a:t>
            </a:r>
            <a:endParaRPr b="0" lang="en-US" sz="20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Calibri"/>
              </a:rPr>
              <a:t>Seventh Outline Level</a:t>
            </a:r>
            <a:endParaRPr b="0" lang="en-US" sz="2000" spc="-1" strike="noStrike">
              <a:solidFill>
                <a:srgbClr val="ffffff"/>
              </a:solidFill>
              <a:latin typeface="Calibri"/>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61" name="CustomShape 1" hidden="1"/>
          <p:cNvSpPr/>
          <p:nvPr/>
        </p:nvSpPr>
        <p:spPr>
          <a:xfrm>
            <a:off x="-18000" y="6562080"/>
            <a:ext cx="594720" cy="235080"/>
          </a:xfrm>
          <a:prstGeom prst="rect">
            <a:avLst/>
          </a:prstGeom>
          <a:noFill/>
          <a:ln>
            <a:noFill/>
          </a:ln>
        </p:spPr>
        <p:style>
          <a:lnRef idx="0"/>
          <a:fillRef idx="0"/>
          <a:effectRef idx="0"/>
          <a:fontRef idx="minor"/>
        </p:style>
        <p:txBody>
          <a:bodyPr wrap="none" lIns="0" rIns="0" tIns="41040" bIns="41040" anchor="ctr">
            <a:spAutoFit/>
          </a:bodyPr>
          <a:p>
            <a:pPr algn="r">
              <a:lnSpc>
                <a:spcPct val="100000"/>
              </a:lnSpc>
            </a:pPr>
            <a:fld id="{0982CFA2-BC4E-4BBF-A66F-E1C81F4A9F7A}" type="slidenum">
              <a:rPr b="0" lang="en-US" sz="1000" spc="-1" strike="noStrike" cap="all">
                <a:solidFill>
                  <a:srgbClr val="ffffff"/>
                </a:solidFill>
                <a:latin typeface="Calibri"/>
              </a:rPr>
              <a:t>&lt;number&gt;</a:t>
            </a:fld>
            <a:endParaRPr b="0" lang="en-US" sz="1000" spc="-1" strike="noStrike">
              <a:latin typeface="Arial"/>
            </a:endParaRPr>
          </a:p>
        </p:txBody>
      </p:sp>
      <p:sp>
        <p:nvSpPr>
          <p:cNvPr id="262" name="CustomShape 2" hidden="1"/>
          <p:cNvSpPr/>
          <p:nvPr/>
        </p:nvSpPr>
        <p:spPr>
          <a:xfrm>
            <a:off x="458280" y="6562080"/>
            <a:ext cx="2005200" cy="235080"/>
          </a:xfrm>
          <a:prstGeom prst="rect">
            <a:avLst/>
          </a:prstGeom>
          <a:noFill/>
          <a:ln>
            <a:noFill/>
          </a:ln>
        </p:spPr>
        <p:style>
          <a:lnRef idx="0"/>
          <a:fillRef idx="0"/>
          <a:effectRef idx="0"/>
          <a:fontRef idx="minor"/>
        </p:style>
        <p:txBody>
          <a:bodyPr wrap="none" lIns="0" rIns="0" tIns="41040" bIns="41040" anchor="ctr">
            <a:spAutoFit/>
          </a:bodyPr>
          <a:p>
            <a:pPr>
              <a:lnSpc>
                <a:spcPct val="100000"/>
              </a:lnSpc>
            </a:pPr>
            <a:r>
              <a:rPr b="0" lang="en-US" sz="1000" spc="-1" strike="noStrike" cap="all">
                <a:solidFill>
                  <a:srgbClr val="ffffff"/>
                </a:solidFill>
                <a:latin typeface="Calibri"/>
              </a:rPr>
              <a:t>|     GDC 2018    |    19-23 March 2018</a:t>
            </a:r>
            <a:endParaRPr b="0" lang="en-US" sz="1000" spc="-1" strike="noStrike">
              <a:latin typeface="Arial"/>
            </a:endParaRPr>
          </a:p>
        </p:txBody>
      </p:sp>
      <p:pic>
        <p:nvPicPr>
          <p:cNvPr id="263" name="Picture 24" descr=""/>
          <p:cNvPicPr/>
          <p:nvPr/>
        </p:nvPicPr>
        <p:blipFill>
          <a:blip r:embed="rId3"/>
          <a:stretch/>
        </p:blipFill>
        <p:spPr>
          <a:xfrm>
            <a:off x="10711440" y="314280"/>
            <a:ext cx="1233000" cy="474840"/>
          </a:xfrm>
          <a:prstGeom prst="rect">
            <a:avLst/>
          </a:prstGeom>
          <a:ln>
            <a:noFill/>
          </a:ln>
        </p:spPr>
      </p:pic>
      <p:pic>
        <p:nvPicPr>
          <p:cNvPr id="264" name="Picture 5" descr=""/>
          <p:cNvPicPr/>
          <p:nvPr/>
        </p:nvPicPr>
        <p:blipFill>
          <a:blip r:embed="rId4"/>
          <a:stretch/>
        </p:blipFill>
        <p:spPr>
          <a:xfrm>
            <a:off x="10122120" y="314280"/>
            <a:ext cx="469080" cy="543600"/>
          </a:xfrm>
          <a:prstGeom prst="rect">
            <a:avLst/>
          </a:prstGeom>
          <a:ln>
            <a:noFill/>
          </a:ln>
        </p:spPr>
      </p:pic>
      <p:pic>
        <p:nvPicPr>
          <p:cNvPr id="265" name="Picture 3" descr=""/>
          <p:cNvPicPr/>
          <p:nvPr/>
        </p:nvPicPr>
        <p:blipFill>
          <a:blip r:embed="rId5"/>
          <a:stretch/>
        </p:blipFill>
        <p:spPr>
          <a:xfrm>
            <a:off x="5947920" y="381240"/>
            <a:ext cx="5286600" cy="6015240"/>
          </a:xfrm>
          <a:prstGeom prst="rect">
            <a:avLst/>
          </a:prstGeom>
          <a:ln>
            <a:noFill/>
          </a:ln>
        </p:spPr>
      </p:pic>
      <p:pic>
        <p:nvPicPr>
          <p:cNvPr id="266" name="Picture 4" descr=""/>
          <p:cNvPicPr/>
          <p:nvPr/>
        </p:nvPicPr>
        <p:blipFill>
          <a:blip r:embed="rId6"/>
          <a:stretch/>
        </p:blipFill>
        <p:spPr>
          <a:xfrm>
            <a:off x="1681560" y="1020960"/>
            <a:ext cx="3650400" cy="4228560"/>
          </a:xfrm>
          <a:prstGeom prst="rect">
            <a:avLst/>
          </a:prstGeom>
          <a:ln>
            <a:noFill/>
          </a:ln>
        </p:spPr>
      </p:pic>
      <p:sp>
        <p:nvSpPr>
          <p:cNvPr id="267" name="PlaceHolder 3"/>
          <p:cNvSpPr>
            <a:spLocks noGrp="1"/>
          </p:cNvSpPr>
          <p:nvPr>
            <p:ph type="title"/>
          </p:nvPr>
        </p:nvSpPr>
        <p:spPr>
          <a:xfrm>
            <a:off x="609120" y="273600"/>
            <a:ext cx="10969560" cy="1144800"/>
          </a:xfrm>
          <a:prstGeom prst="rect">
            <a:avLst/>
          </a:prstGeom>
        </p:spPr>
        <p:txBody>
          <a:bodyPr lIns="0" rIns="0" tIns="0" bIns="0" anchor="ctr">
            <a:noAutofit/>
          </a:bodyPr>
          <a:p>
            <a:r>
              <a:rPr b="0" lang="en-US" sz="2400" spc="-1" strike="noStrike">
                <a:solidFill>
                  <a:srgbClr val="000000"/>
                </a:solidFill>
                <a:latin typeface="Calibri"/>
              </a:rPr>
              <a:t>Click to edit the title text format</a:t>
            </a:r>
            <a:endParaRPr b="0" lang="en-US" sz="2400" spc="-1" strike="noStrike">
              <a:solidFill>
                <a:srgbClr val="000000"/>
              </a:solidFill>
              <a:latin typeface="Calibri"/>
            </a:endParaRPr>
          </a:p>
        </p:txBody>
      </p:sp>
      <p:sp>
        <p:nvSpPr>
          <p:cNvPr id="268" name="PlaceHolder 4"/>
          <p:cNvSpPr>
            <a:spLocks noGrp="1"/>
          </p:cNvSpPr>
          <p:nvPr>
            <p:ph type="body"/>
          </p:nvPr>
        </p:nvSpPr>
        <p:spPr>
          <a:xfrm>
            <a:off x="609120" y="1604520"/>
            <a:ext cx="1096956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ffffff"/>
                </a:solidFill>
                <a:latin typeface="Calibri"/>
              </a:rPr>
              <a:t>Click to edit the outline text format</a:t>
            </a:r>
            <a:endParaRPr b="0" lang="en-US" sz="200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Calibri"/>
              </a:rPr>
              <a:t>Second Outline Level</a:t>
            </a:r>
            <a:endParaRPr b="0" lang="en-US" sz="160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en-US" sz="1200" spc="-1" strike="noStrike">
                <a:solidFill>
                  <a:srgbClr val="ffffff"/>
                </a:solidFill>
                <a:latin typeface="Calibri"/>
              </a:rPr>
              <a:t>Third Outline Level</a:t>
            </a:r>
            <a:endParaRPr b="0" lang="en-US" sz="1200"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Calibri"/>
              </a:rPr>
              <a:t>Fourth Outline Level</a:t>
            </a:r>
            <a:endParaRPr b="0" lang="en-US" sz="1200"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Calibri"/>
              </a:rPr>
              <a:t>Fifth Outline Level</a:t>
            </a:r>
            <a:endParaRPr b="0" lang="en-US" sz="20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Calibri"/>
              </a:rPr>
              <a:t>Sixth Outline Level</a:t>
            </a:r>
            <a:endParaRPr b="0" lang="en-US" sz="20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Calibri"/>
              </a:rPr>
              <a:t>Seventh Outline Level</a:t>
            </a:r>
            <a:endParaRPr b="0" lang="en-US" sz="2000" spc="-1" strike="noStrike">
              <a:solidFill>
                <a:srgbClr val="ffffff"/>
              </a:solidFill>
              <a:latin typeface="Calibri"/>
            </a:endParaRPr>
          </a:p>
        </p:txBody>
      </p:sp>
    </p:spTree>
  </p:cSld>
  <p:clrMap bg1="lt1" bg2="lt2" tx1="dk1" tx2="dk2" accent1="accent1" accent2="accent2" accent3="accent3" accent4="accent4" accent5="accent5" accent6="accent6" hlink="hlink" folHlink="folHlink"/>
  <p:sldLayoutIdLst>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37.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png"/><Relationship Id="rId3" Type="http://schemas.openxmlformats.org/officeDocument/2006/relationships/image" Target="../media/image39.jpeg"/><Relationship Id="rId4" Type="http://schemas.openxmlformats.org/officeDocument/2006/relationships/slideLayout" Target="../slideLayouts/slideLayout37.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9.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9.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9.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9.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37.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7.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37.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37.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37.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37.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wmf"/><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hyperlink" Target="https://gpuopen.com/tag/rgp/" TargetMode="External"/><Relationship Id="rId3" Type="http://schemas.openxmlformats.org/officeDocument/2006/relationships/hyperlink" Target="https://gpuopen.com/gaming-product/radeon-gpu-profiler-rgp/" TargetMode="External"/><Relationship Id="rId4"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3192120" y="2945160"/>
            <a:ext cx="8402760" cy="1256400"/>
          </a:xfrm>
          <a:prstGeom prst="rect">
            <a:avLst/>
          </a:prstGeom>
          <a:noFill/>
          <a:ln>
            <a:noFill/>
          </a:ln>
        </p:spPr>
        <p:txBody>
          <a:bodyPr lIns="0" rIns="0" tIns="0" bIns="0">
            <a:noAutofit/>
          </a:bodyPr>
          <a:p>
            <a:pPr algn="r">
              <a:lnSpc>
                <a:spcPct val="100000"/>
              </a:lnSpc>
            </a:pPr>
            <a:r>
              <a:rPr b="0" lang="en-US" sz="2000" spc="-1" strike="noStrike" cap="all">
                <a:solidFill>
                  <a:srgbClr val="ffffff"/>
                </a:solidFill>
                <a:latin typeface="Calibri"/>
              </a:rPr>
              <a:t>Jason Stewart (AMD) </a:t>
            </a:r>
            <a:r>
              <a:rPr b="0" lang="en-US" sz="2000" spc="-1" strike="noStrike" cap="all">
                <a:solidFill>
                  <a:srgbClr val="151616"/>
                </a:solidFill>
                <a:latin typeface="Calibri"/>
              </a:rPr>
              <a:t>|</a:t>
            </a:r>
            <a:r>
              <a:rPr b="0" lang="en-US" sz="2000" spc="-1" strike="noStrike" cap="all">
                <a:solidFill>
                  <a:srgbClr val="ffffff"/>
                </a:solidFill>
                <a:latin typeface="Calibri"/>
              </a:rPr>
              <a:t> </a:t>
            </a:r>
            <a:r>
              <a:rPr b="0" lang="en-US" sz="2000" spc="-1" strike="noStrike" cap="all">
                <a:solidFill>
                  <a:srgbClr val="111213"/>
                </a:solidFill>
                <a:latin typeface="Calibri"/>
              </a:rPr>
              <a:t>Rolando</a:t>
            </a:r>
            <a:r>
              <a:rPr b="0" lang="en-US" sz="2000" spc="-1" strike="noStrike" cap="all">
                <a:solidFill>
                  <a:srgbClr val="0f0f0f"/>
                </a:solidFill>
                <a:latin typeface="Calibri"/>
              </a:rPr>
              <a:t> Caloca O. (Epic Games)</a:t>
            </a:r>
            <a:r>
              <a:rPr b="0" lang="en-US" sz="2000" spc="-1" strike="noStrike" cap="all">
                <a:solidFill>
                  <a:srgbClr val="ffffff"/>
                </a:solidFill>
                <a:latin typeface="Calibri"/>
              </a:rPr>
              <a:t> </a:t>
            </a:r>
            <a:r>
              <a:rPr b="0" lang="en-US" sz="2000" spc="-1" strike="noStrike" cap="all">
                <a:solidFill>
                  <a:srgbClr val="101010"/>
                </a:solidFill>
                <a:latin typeface="Calibri"/>
              </a:rPr>
              <a:t>|</a:t>
            </a:r>
            <a:r>
              <a:rPr b="0" lang="en-US" sz="2000" spc="-1" strike="noStrike" cap="all">
                <a:solidFill>
                  <a:srgbClr val="ffffff"/>
                </a:solidFill>
                <a:latin typeface="Calibri"/>
              </a:rPr>
              <a:t> 21 March 2018</a:t>
            </a:r>
            <a:endParaRPr b="0" lang="en-US" sz="2000" spc="-1" strike="noStrike">
              <a:solidFill>
                <a:srgbClr val="000000"/>
              </a:solidFill>
              <a:latin typeface="Calibri"/>
            </a:endParaRPr>
          </a:p>
        </p:txBody>
      </p:sp>
      <p:sp>
        <p:nvSpPr>
          <p:cNvPr id="312" name="TextShape 2"/>
          <p:cNvSpPr txBox="1"/>
          <p:nvPr/>
        </p:nvSpPr>
        <p:spPr>
          <a:xfrm>
            <a:off x="2214000" y="1397160"/>
            <a:ext cx="9380520" cy="1502640"/>
          </a:xfrm>
          <a:prstGeom prst="rect">
            <a:avLst/>
          </a:prstGeom>
          <a:noFill/>
          <a:ln>
            <a:noFill/>
          </a:ln>
        </p:spPr>
        <p:txBody>
          <a:bodyPr lIns="0" rIns="0" anchor="b">
            <a:noAutofit/>
          </a:bodyPr>
          <a:p>
            <a:pPr algn="r">
              <a:lnSpc>
                <a:spcPct val="85000"/>
              </a:lnSpc>
            </a:pPr>
            <a:r>
              <a:rPr b="1" lang="en-US" sz="3600" spc="-1" strike="noStrike" cap="all">
                <a:solidFill>
                  <a:srgbClr val="e00031"/>
                </a:solidFill>
                <a:latin typeface="Calibri"/>
              </a:rPr>
              <a:t>Taking the Red Pill</a:t>
            </a:r>
            <a:r>
              <a:rPr b="1" lang="en-US" sz="3600" spc="-1" strike="noStrike" cap="all">
                <a:solidFill>
                  <a:srgbClr val="ffffff"/>
                </a:solidFill>
                <a:latin typeface="Calibri"/>
              </a:rPr>
              <a:t> – Using Radeon GPU Profiler to look inside your game</a:t>
            </a:r>
            <a:endParaRPr b="0" lang="en-US" sz="3600" spc="-1" strike="noStrike">
              <a:solidFill>
                <a:srgbClr val="ffffff"/>
              </a:solidFill>
              <a:latin typeface="Calibri"/>
            </a:endParaRPr>
          </a:p>
          <a:p>
            <a:pPr algn="r">
              <a:lnSpc>
                <a:spcPct val="85000"/>
              </a:lnSpc>
            </a:pPr>
            <a:r>
              <a:rPr b="1" lang="en-US" sz="3600" spc="-1" strike="noStrike" cap="all">
                <a:solidFill>
                  <a:srgbClr val="151617"/>
                </a:solidFill>
                <a:latin typeface="Calibri"/>
              </a:rPr>
              <a:t>(With Bonus</a:t>
            </a:r>
            <a:r>
              <a:rPr b="1" lang="en-US" sz="3600" spc="-1" strike="noStrike" cap="all">
                <a:solidFill>
                  <a:srgbClr val="0f0f0f"/>
                </a:solidFill>
                <a:latin typeface="Calibri"/>
              </a:rPr>
              <a:t> </a:t>
            </a:r>
            <a:r>
              <a:rPr b="1" lang="en-US" sz="3600" spc="-1" strike="noStrike" cap="all">
                <a:solidFill>
                  <a:srgbClr val="141414"/>
                </a:solidFill>
                <a:latin typeface="Calibri"/>
              </a:rPr>
              <a:t>UE4</a:t>
            </a:r>
            <a:r>
              <a:rPr b="1" lang="en-US" sz="3600" spc="-1" strike="noStrike" cap="all">
                <a:solidFill>
                  <a:srgbClr val="0f0f0f"/>
                </a:solidFill>
                <a:latin typeface="Calibri"/>
              </a:rPr>
              <a:t> Vulkan Update from Epic)</a:t>
            </a:r>
            <a:endParaRPr b="0" lang="en-US" sz="36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How to capture a profile</a:t>
            </a:r>
            <a:endParaRPr b="0" lang="en-US" sz="1600" spc="-1" strike="noStrike">
              <a:solidFill>
                <a:srgbClr val="ffffff"/>
              </a:solidFill>
              <a:latin typeface="Calibri"/>
            </a:endParaRPr>
          </a:p>
        </p:txBody>
      </p:sp>
      <p:sp>
        <p:nvSpPr>
          <p:cNvPr id="346"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Quick Start Guide</a:t>
            </a:r>
            <a:endParaRPr b="0" lang="en-US" sz="2400" spc="-1" strike="noStrike">
              <a:solidFill>
                <a:srgbClr val="000000"/>
              </a:solidFill>
              <a:latin typeface="Calibri"/>
            </a:endParaRPr>
          </a:p>
        </p:txBody>
      </p:sp>
      <p:pic>
        <p:nvPicPr>
          <p:cNvPr id="347" name="Shape 171" descr=""/>
          <p:cNvPicPr/>
          <p:nvPr/>
        </p:nvPicPr>
        <p:blipFill>
          <a:blip r:embed="rId1"/>
          <a:stretch/>
        </p:blipFill>
        <p:spPr>
          <a:xfrm>
            <a:off x="378360" y="1963800"/>
            <a:ext cx="5060160" cy="3999960"/>
          </a:xfrm>
          <a:prstGeom prst="rect">
            <a:avLst/>
          </a:prstGeom>
          <a:ln>
            <a:noFill/>
          </a:ln>
        </p:spPr>
      </p:pic>
      <p:pic>
        <p:nvPicPr>
          <p:cNvPr id="348" name="Shape 172" descr=""/>
          <p:cNvPicPr/>
          <p:nvPr/>
        </p:nvPicPr>
        <p:blipFill>
          <a:blip r:embed="rId2"/>
          <a:stretch/>
        </p:blipFill>
        <p:spPr>
          <a:xfrm>
            <a:off x="6618960" y="1960920"/>
            <a:ext cx="5067360" cy="4005360"/>
          </a:xfrm>
          <a:prstGeom prst="rect">
            <a:avLst/>
          </a:prstGeom>
          <a:ln>
            <a:noFill/>
          </a:ln>
        </p:spPr>
      </p:pic>
      <p:sp>
        <p:nvSpPr>
          <p:cNvPr id="349" name="CustomShape 3"/>
          <p:cNvSpPr/>
          <p:nvPr/>
        </p:nvSpPr>
        <p:spPr>
          <a:xfrm>
            <a:off x="5438880" y="3553920"/>
            <a:ext cx="1179720" cy="736920"/>
          </a:xfrm>
          <a:prstGeom prst="rightArrow">
            <a:avLst>
              <a:gd name="adj1" fmla="val 50000"/>
              <a:gd name="adj2" fmla="val 50000"/>
            </a:avLst>
          </a:prstGeom>
          <a:solidFill>
            <a:srgbClr val="e00031"/>
          </a:solidFill>
          <a:ln w="9360">
            <a:noFill/>
          </a:ln>
        </p:spPr>
        <p:style>
          <a:lnRef idx="0"/>
          <a:fillRef idx="0"/>
          <a:effectRef idx="0"/>
          <a:fontRef idx="minor"/>
        </p:style>
        <p:txBody>
          <a:bodyPr lIns="0" rIns="0" tIns="0" bIns="0" anchor="ctr" anchorCtr="1">
            <a:noAutofit/>
          </a:bodyPr>
          <a:p>
            <a:pPr algn="ctr">
              <a:lnSpc>
                <a:spcPct val="100000"/>
              </a:lnSpc>
            </a:pPr>
            <a:r>
              <a:rPr b="0" lang="en-US" sz="1800" spc="-1" strike="noStrike">
                <a:solidFill>
                  <a:srgbClr val="ffffff"/>
                </a:solidFill>
                <a:latin typeface="Effra"/>
              </a:rPr>
              <a:t>Connect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How to capture a profile</a:t>
            </a:r>
            <a:endParaRPr b="0" lang="en-US" sz="1600" spc="-1" strike="noStrike">
              <a:solidFill>
                <a:srgbClr val="ffffff"/>
              </a:solidFill>
              <a:latin typeface="Calibri"/>
            </a:endParaRPr>
          </a:p>
        </p:txBody>
      </p:sp>
      <p:sp>
        <p:nvSpPr>
          <p:cNvPr id="351"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Quick Start Guide</a:t>
            </a:r>
            <a:endParaRPr b="0" lang="en-US" sz="2400" spc="-1" strike="noStrike">
              <a:solidFill>
                <a:srgbClr val="000000"/>
              </a:solidFill>
              <a:latin typeface="Calibri"/>
            </a:endParaRPr>
          </a:p>
        </p:txBody>
      </p:sp>
      <p:pic>
        <p:nvPicPr>
          <p:cNvPr id="352" name="Shape 171" descr=""/>
          <p:cNvPicPr/>
          <p:nvPr/>
        </p:nvPicPr>
        <p:blipFill>
          <a:blip r:embed="rId1"/>
          <a:stretch/>
        </p:blipFill>
        <p:spPr>
          <a:xfrm>
            <a:off x="378360" y="2540880"/>
            <a:ext cx="5060160" cy="2846160"/>
          </a:xfrm>
          <a:prstGeom prst="rect">
            <a:avLst/>
          </a:prstGeom>
          <a:ln>
            <a:solidFill>
              <a:srgbClr val="ecedef"/>
            </a:solidFill>
          </a:ln>
        </p:spPr>
      </p:pic>
      <p:pic>
        <p:nvPicPr>
          <p:cNvPr id="353" name="Shape 172" descr=""/>
          <p:cNvPicPr/>
          <p:nvPr/>
        </p:nvPicPr>
        <p:blipFill>
          <a:blip r:embed="rId2"/>
          <a:stretch/>
        </p:blipFill>
        <p:spPr>
          <a:xfrm>
            <a:off x="6624720" y="1960920"/>
            <a:ext cx="5055840" cy="4005360"/>
          </a:xfrm>
          <a:prstGeom prst="rect">
            <a:avLst/>
          </a:prstGeom>
          <a:ln>
            <a:noFill/>
          </a:ln>
        </p:spPr>
      </p:pic>
      <p:sp>
        <p:nvSpPr>
          <p:cNvPr id="354" name="CustomShape 3"/>
          <p:cNvSpPr/>
          <p:nvPr/>
        </p:nvSpPr>
        <p:spPr>
          <a:xfrm>
            <a:off x="5438880" y="3553920"/>
            <a:ext cx="1179720" cy="736920"/>
          </a:xfrm>
          <a:prstGeom prst="rightArrow">
            <a:avLst>
              <a:gd name="adj1" fmla="val 50000"/>
              <a:gd name="adj2" fmla="val 50000"/>
            </a:avLst>
          </a:prstGeom>
          <a:solidFill>
            <a:srgbClr val="e00031"/>
          </a:solidFill>
          <a:ln w="9360">
            <a:noFill/>
          </a:ln>
        </p:spPr>
        <p:style>
          <a:lnRef idx="0"/>
          <a:fillRef idx="0"/>
          <a:effectRef idx="0"/>
          <a:fontRef idx="minor"/>
        </p:style>
        <p:txBody>
          <a:bodyPr lIns="0" rIns="0" tIns="0" bIns="0" anchor="ctr" anchorCtr="1">
            <a:noAutofit/>
          </a:bodyPr>
          <a:p>
            <a:pPr algn="ctr">
              <a:lnSpc>
                <a:spcPct val="100000"/>
              </a:lnSpc>
            </a:pPr>
            <a:r>
              <a:rPr b="0" lang="en-US" sz="1800" spc="-1" strike="noStrike">
                <a:solidFill>
                  <a:srgbClr val="ffffff"/>
                </a:solidFill>
                <a:latin typeface="Effra"/>
              </a:rPr>
              <a:t>Capture</a:t>
            </a:r>
            <a:endParaRPr b="0" lang="en-US" sz="1800" spc="-1" strike="noStrike">
              <a:latin typeface="Arial"/>
            </a:endParaRPr>
          </a:p>
        </p:txBody>
      </p:sp>
      <p:sp>
        <p:nvSpPr>
          <p:cNvPr id="355" name="CustomShape 4"/>
          <p:cNvSpPr/>
          <p:nvPr/>
        </p:nvSpPr>
        <p:spPr>
          <a:xfrm>
            <a:off x="241560" y="2418840"/>
            <a:ext cx="1209240" cy="435600"/>
          </a:xfrm>
          <a:prstGeom prst="rect">
            <a:avLst/>
          </a:prstGeom>
          <a:noFill/>
          <a:ln w="9360">
            <a:solidFill>
              <a:srgbClr val="e00031"/>
            </a:solidFill>
            <a:round/>
          </a:ln>
        </p:spPr>
        <p:style>
          <a:lnRef idx="0"/>
          <a:fillRef idx="0"/>
          <a:effectRef idx="0"/>
          <a:fontRef idx="minor"/>
        </p:style>
      </p:sp>
      <p:pic>
        <p:nvPicPr>
          <p:cNvPr id="356" name="Shape 171" descr=""/>
          <p:cNvPicPr/>
          <p:nvPr/>
        </p:nvPicPr>
        <p:blipFill>
          <a:blip r:embed="rId3"/>
          <a:stretch/>
        </p:blipFill>
        <p:spPr>
          <a:xfrm>
            <a:off x="383400" y="2540880"/>
            <a:ext cx="5053320" cy="2846160"/>
          </a:xfrm>
          <a:prstGeom prst="rect">
            <a:avLst/>
          </a:prstGeom>
          <a:ln>
            <a:solidFill>
              <a:srgbClr val="ecedef"/>
            </a:solidFill>
          </a:ln>
        </p:spPr>
      </p:pic>
      <p:sp>
        <p:nvSpPr>
          <p:cNvPr id="357" name="CustomShape 5"/>
          <p:cNvSpPr/>
          <p:nvPr/>
        </p:nvSpPr>
        <p:spPr>
          <a:xfrm>
            <a:off x="240120" y="2418840"/>
            <a:ext cx="2757960" cy="791640"/>
          </a:xfrm>
          <a:prstGeom prst="rect">
            <a:avLst/>
          </a:prstGeom>
          <a:noFill/>
          <a:ln w="9360">
            <a:solidFill>
              <a:srgbClr val="e0003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nodeType="clickEffect" fill="hold" presetClass="entr" presetID="10">
                                  <p:stCondLst>
                                    <p:cond delay="0"/>
                                  </p:stCondLst>
                                  <p:childTnLst>
                                    <p:set>
                                      <p:cBhvr>
                                        <p:cTn id="16" dur="1" fill="hold">
                                          <p:stCondLst>
                                            <p:cond delay="0"/>
                                          </p:stCondLst>
                                        </p:cTn>
                                        <p:tgtEl>
                                          <p:spTgt spid="355"/>
                                        </p:tgtEl>
                                        <p:attrNameLst>
                                          <p:attrName>style.visibility</p:attrName>
                                        </p:attrNameLst>
                                      </p:cBhvr>
                                      <p:to>
                                        <p:strVal val="visible"/>
                                      </p:to>
                                    </p:set>
                                    <p:animEffect filter="fade" transition="in">
                                      <p:cBhvr additive="repl">
                                        <p:cTn id="17" dur="500"/>
                                        <p:tgtEl>
                                          <p:spTgt spid="355"/>
                                        </p:tgtEl>
                                      </p:cBhvr>
                                    </p:animEffect>
                                  </p:childTnLst>
                                </p:cTn>
                              </p:par>
                            </p:childTnLst>
                          </p:cTn>
                        </p:par>
                      </p:childTnLst>
                    </p:cTn>
                  </p:par>
                  <p:par>
                    <p:cTn id="18" fill="hold">
                      <p:stCondLst>
                        <p:cond delay="indefinite"/>
                      </p:stCondLst>
                      <p:childTnLst>
                        <p:par>
                          <p:cTn id="19" fill="hold">
                            <p:stCondLst>
                              <p:cond delay="0"/>
                            </p:stCondLst>
                            <p:childTnLst>
                              <p:par>
                                <p:cTn id="20" nodeType="clickEffect" fill="hold" presetClass="exit" presetID="10">
                                  <p:stCondLst>
                                    <p:cond delay="0"/>
                                  </p:stCondLst>
                                  <p:childTnLst>
                                    <p:animEffect filter="fade" transition="out">
                                      <p:cBhvr additive="repl">
                                        <p:cTn id="21" dur="500"/>
                                        <p:tgtEl>
                                          <p:spTgt spid="355"/>
                                        </p:tgtEl>
                                      </p:cBhvr>
                                    </p:animEffect>
                                    <p:set>
                                      <p:cBhvr>
                                        <p:cTn id="22" dur="1" fill="hold">
                                          <p:stCondLst>
                                            <p:cond delay="499"/>
                                          </p:stCondLst>
                                        </p:cTn>
                                        <p:tgtEl>
                                          <p:spTgt spid="355"/>
                                        </p:tgtEl>
                                        <p:attrNameLst>
                                          <p:attrName>style.visibility</p:attrName>
                                        </p:attrNameLst>
                                      </p:cBhvr>
                                      <p:to>
                                        <p:strVal val="hidden"/>
                                      </p:to>
                                    </p:set>
                                  </p:childTnLst>
                                </p:cTn>
                              </p:par>
                              <p:par>
                                <p:cTn id="23" nodeType="withEffect" fill="hold" presetClass="entr" presetID="10">
                                  <p:stCondLst>
                                    <p:cond delay="0"/>
                                  </p:stCondLst>
                                  <p:childTnLst>
                                    <p:set>
                                      <p:cBhvr>
                                        <p:cTn id="24" dur="1" fill="hold">
                                          <p:stCondLst>
                                            <p:cond delay="0"/>
                                          </p:stCondLst>
                                        </p:cTn>
                                        <p:tgtEl>
                                          <p:spTgt spid="356"/>
                                        </p:tgtEl>
                                        <p:attrNameLst>
                                          <p:attrName>style.visibility</p:attrName>
                                        </p:attrNameLst>
                                      </p:cBhvr>
                                      <p:to>
                                        <p:strVal val="visible"/>
                                      </p:to>
                                    </p:set>
                                    <p:animEffect filter="fade" transition="in">
                                      <p:cBhvr additive="repl">
                                        <p:cTn id="25" dur="500"/>
                                        <p:tgtEl>
                                          <p:spTgt spid="356"/>
                                        </p:tgtEl>
                                      </p:cBhvr>
                                    </p:animEffect>
                                  </p:childTnLst>
                                </p:cTn>
                              </p:par>
                              <p:par>
                                <p:cTn id="26" nodeType="withEffect" fill="hold" presetClass="entr" presetID="10">
                                  <p:stCondLst>
                                    <p:cond delay="0"/>
                                  </p:stCondLst>
                                  <p:childTnLst>
                                    <p:set>
                                      <p:cBhvr>
                                        <p:cTn id="27" dur="1" fill="hold">
                                          <p:stCondLst>
                                            <p:cond delay="0"/>
                                          </p:stCondLst>
                                        </p:cTn>
                                        <p:tgtEl>
                                          <p:spTgt spid="357"/>
                                        </p:tgtEl>
                                        <p:attrNameLst>
                                          <p:attrName>style.visibility</p:attrName>
                                        </p:attrNameLst>
                                      </p:cBhvr>
                                      <p:to>
                                        <p:strVal val="visible"/>
                                      </p:to>
                                    </p:set>
                                    <p:animEffect filter="fade" transition="in">
                                      <p:cBhvr additive="repl">
                                        <p:cTn id="28" dur="5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Content Placeholder 5" descr=""/>
          <p:cNvPicPr/>
          <p:nvPr/>
        </p:nvPicPr>
        <p:blipFill>
          <a:blip r:embed="rId1"/>
          <a:stretch/>
        </p:blipFill>
        <p:spPr>
          <a:xfrm>
            <a:off x="2974680" y="1380960"/>
            <a:ext cx="6231240" cy="4936680"/>
          </a:xfrm>
          <a:prstGeom prst="rect">
            <a:avLst/>
          </a:prstGeom>
          <a:ln>
            <a:noFill/>
          </a:ln>
        </p:spPr>
      </p:pic>
      <p:sp>
        <p:nvSpPr>
          <p:cNvPr id="359"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Refer to the built-in help for more information</a:t>
            </a:r>
            <a:endParaRPr b="0" lang="en-US" sz="1600" spc="-1" strike="noStrike">
              <a:solidFill>
                <a:srgbClr val="ffffff"/>
              </a:solidFill>
              <a:latin typeface="Calibri"/>
            </a:endParaRPr>
          </a:p>
        </p:txBody>
      </p:sp>
      <p:sp>
        <p:nvSpPr>
          <p:cNvPr id="360"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Quick Start Guide</a:t>
            </a:r>
            <a:endParaRPr b="0" lang="en-US" sz="2400" spc="-1" strike="noStrike">
              <a:solidFill>
                <a:srgbClr val="000000"/>
              </a:solidFill>
              <a:latin typeface="Calibri"/>
            </a:endParaRPr>
          </a:p>
        </p:txBody>
      </p:sp>
      <p:sp>
        <p:nvSpPr>
          <p:cNvPr id="361" name="CustomShape 3"/>
          <p:cNvSpPr/>
          <p:nvPr/>
        </p:nvSpPr>
        <p:spPr>
          <a:xfrm flipH="1">
            <a:off x="9255600" y="1409040"/>
            <a:ext cx="1058400" cy="736920"/>
          </a:xfrm>
          <a:prstGeom prst="rightArrow">
            <a:avLst>
              <a:gd name="adj1" fmla="val 50000"/>
              <a:gd name="adj2" fmla="val 50000"/>
            </a:avLst>
          </a:prstGeom>
          <a:solidFill>
            <a:srgbClr val="e00031"/>
          </a:solidFill>
          <a:ln w="9360">
            <a:noFill/>
          </a:ln>
        </p:spPr>
        <p:style>
          <a:lnRef idx="0"/>
          <a:fillRef idx="0"/>
          <a:effectRef idx="0"/>
          <a:fontRef idx="minor"/>
        </p:style>
        <p:txBody>
          <a:bodyPr lIns="0" rIns="0" tIns="0" bIns="0" anchor="ctr" anchorCtr="1">
            <a:noAutofit/>
          </a:bodyPr>
          <a:p>
            <a:pPr algn="ctr">
              <a:lnSpc>
                <a:spcPct val="100000"/>
              </a:lnSpc>
            </a:pPr>
            <a:r>
              <a:rPr b="0" lang="en-US" sz="1800" spc="-1" strike="noStrike">
                <a:solidFill>
                  <a:srgbClr val="ffffff"/>
                </a:solidFill>
                <a:latin typeface="Effra"/>
              </a:rPr>
              <a:t>Help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Refer to the built-in help for more information</a:t>
            </a:r>
            <a:endParaRPr b="0" lang="en-US" sz="1600" spc="-1" strike="noStrike">
              <a:solidFill>
                <a:srgbClr val="ffffff"/>
              </a:solidFill>
              <a:latin typeface="Calibri"/>
            </a:endParaRPr>
          </a:p>
        </p:txBody>
      </p:sp>
      <p:sp>
        <p:nvSpPr>
          <p:cNvPr id="363"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Quick Start Guide</a:t>
            </a:r>
            <a:endParaRPr b="0" lang="en-US" sz="2400" spc="-1" strike="noStrike">
              <a:solidFill>
                <a:srgbClr val="000000"/>
              </a:solidFill>
              <a:latin typeface="Calibri"/>
            </a:endParaRPr>
          </a:p>
        </p:txBody>
      </p:sp>
      <p:pic>
        <p:nvPicPr>
          <p:cNvPr id="364" name="Content Placeholder 8" descr=""/>
          <p:cNvPicPr/>
          <p:nvPr/>
        </p:nvPicPr>
        <p:blipFill>
          <a:blip r:embed="rId1"/>
          <a:stretch/>
        </p:blipFill>
        <p:spPr>
          <a:xfrm>
            <a:off x="2271600" y="1380960"/>
            <a:ext cx="7637760" cy="49366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365760" y="1380960"/>
            <a:ext cx="11449800" cy="4937400"/>
          </a:xfrm>
          <a:prstGeom prst="rect">
            <a:avLst/>
          </a:prstGeom>
          <a:noFill/>
          <a:ln>
            <a:noFill/>
          </a:ln>
        </p:spPr>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One slide to talk about RGP/RenderDoc Interop</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Only one slide, because there will have been a full talk on this on the same day just a few hours earlier</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Mention the UE4 works out of the box with RGP and RenderDoc</a:t>
            </a:r>
            <a:endParaRPr b="0" lang="en-US" sz="2000" spc="-1" strike="noStrike">
              <a:solidFill>
                <a:srgbClr val="ffffff"/>
              </a:solidFill>
              <a:latin typeface="Calibri"/>
            </a:endParaRPr>
          </a:p>
          <a:p>
            <a:pPr lvl="1" marL="548640" indent="-180720">
              <a:lnSpc>
                <a:spcPct val="100000"/>
              </a:lnSpc>
              <a:spcBef>
                <a:spcPts val="300"/>
              </a:spcBef>
              <a:buClr>
                <a:srgbClr val="808080"/>
              </a:buClr>
              <a:buSzPct val="90000"/>
              <a:buFont typeface="Calibri"/>
              <a:buChar char="‒"/>
            </a:pPr>
            <a:r>
              <a:rPr b="0" lang="en-US" sz="1800" spc="-1" strike="noStrike">
                <a:solidFill>
                  <a:srgbClr val="ffffff"/>
                </a:solidFill>
                <a:latin typeface="Calibri"/>
              </a:rPr>
              <a:t>e.g. frame markers get enabled automatically</a:t>
            </a:r>
            <a:endParaRPr b="0" lang="en-US" sz="18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Needs 18.10 or newer driver</a:t>
            </a:r>
            <a:endParaRPr b="0" lang="en-US" sz="2000" spc="-1" strike="noStrike">
              <a:solidFill>
                <a:srgbClr val="ffffff"/>
              </a:solidFill>
              <a:latin typeface="Calibri"/>
            </a:endParaRPr>
          </a:p>
        </p:txBody>
      </p:sp>
      <p:sp>
        <p:nvSpPr>
          <p:cNvPr id="366" name="TextShape 2"/>
          <p:cNvSpPr txBox="1"/>
          <p:nvPr/>
        </p:nvSpPr>
        <p:spPr>
          <a:xfrm>
            <a:off x="365760" y="752400"/>
            <a:ext cx="10423800" cy="285480"/>
          </a:xfrm>
          <a:prstGeom prst="rect">
            <a:avLst/>
          </a:prstGeom>
          <a:noFill/>
          <a:ln>
            <a:noFill/>
          </a:ln>
        </p:spPr>
        <p:txBody>
          <a:bodyPr lIns="0" rIns="0" tIns="0" bIns="0">
            <a:noAutofit/>
          </a:bodyPr>
          <a:p>
            <a:endParaRPr b="0" lang="en-US" sz="2000" spc="-1" strike="noStrike">
              <a:solidFill>
                <a:srgbClr val="ffffff"/>
              </a:solidFill>
              <a:latin typeface="Calibri"/>
            </a:endParaRPr>
          </a:p>
        </p:txBody>
      </p:sp>
      <p:sp>
        <p:nvSpPr>
          <p:cNvPr id="367" name="TextShape 3"/>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RGP/RenderDoc Interop</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8" name="Content Placeholder 5" descr=""/>
          <p:cNvPicPr/>
          <p:nvPr/>
        </p:nvPicPr>
        <p:blipFill>
          <a:blip r:embed="rId1"/>
          <a:stretch/>
        </p:blipFill>
        <p:spPr>
          <a:xfrm>
            <a:off x="1533240" y="1375920"/>
            <a:ext cx="9114480" cy="4936680"/>
          </a:xfrm>
          <a:prstGeom prst="rect">
            <a:avLst/>
          </a:prstGeom>
          <a:ln>
            <a:noFill/>
          </a:ln>
        </p:spPr>
      </p:pic>
      <p:sp>
        <p:nvSpPr>
          <p:cNvPr id="369"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Where to start</a:t>
            </a:r>
            <a:endParaRPr b="0" lang="en-US" sz="1600" spc="-1" strike="noStrike">
              <a:solidFill>
                <a:srgbClr val="ffffff"/>
              </a:solidFill>
              <a:latin typeface="Calibri"/>
            </a:endParaRPr>
          </a:p>
        </p:txBody>
      </p:sp>
      <p:sp>
        <p:nvSpPr>
          <p:cNvPr id="370"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Viewing a capture in RGP</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1" name="Content Placeholder 5" descr=""/>
          <p:cNvPicPr/>
          <p:nvPr/>
        </p:nvPicPr>
        <p:blipFill>
          <a:blip r:embed="rId1"/>
          <a:stretch/>
        </p:blipFill>
        <p:spPr>
          <a:xfrm>
            <a:off x="1533240" y="1375920"/>
            <a:ext cx="9114480" cy="4936680"/>
          </a:xfrm>
          <a:prstGeom prst="rect">
            <a:avLst/>
          </a:prstGeom>
          <a:ln>
            <a:noFill/>
          </a:ln>
        </p:spPr>
      </p:pic>
      <p:sp>
        <p:nvSpPr>
          <p:cNvPr id="372"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Where to start</a:t>
            </a:r>
            <a:endParaRPr b="0" lang="en-US" sz="1600" spc="-1" strike="noStrike">
              <a:solidFill>
                <a:srgbClr val="ffffff"/>
              </a:solidFill>
              <a:latin typeface="Calibri"/>
            </a:endParaRPr>
          </a:p>
        </p:txBody>
      </p:sp>
      <p:sp>
        <p:nvSpPr>
          <p:cNvPr id="373"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Viewing a capture in RGP</a:t>
            </a:r>
            <a:endParaRPr b="0" lang="en-US" sz="2400" spc="-1" strike="noStrike">
              <a:solidFill>
                <a:srgbClr val="000000"/>
              </a:solidFill>
              <a:latin typeface="Calibri"/>
            </a:endParaRPr>
          </a:p>
        </p:txBody>
      </p:sp>
      <p:sp>
        <p:nvSpPr>
          <p:cNvPr id="374" name="CustomShape 3"/>
          <p:cNvSpPr/>
          <p:nvPr/>
        </p:nvSpPr>
        <p:spPr>
          <a:xfrm rot="19647600">
            <a:off x="2730960" y="2613240"/>
            <a:ext cx="7162200" cy="1431000"/>
          </a:xfrm>
          <a:prstGeom prst="rect">
            <a:avLst/>
          </a:prstGeom>
          <a:noFill/>
          <a:ln>
            <a:noFill/>
          </a:ln>
        </p:spPr>
        <p:style>
          <a:lnRef idx="0"/>
          <a:fillRef idx="0"/>
          <a:effectRef idx="0"/>
          <a:fontRef idx="minor"/>
        </p:style>
        <p:txBody>
          <a:bodyPr lIns="90000" rIns="90000" tIns="45000" bIns="45000">
            <a:spAutoFit/>
          </a:bodyPr>
          <a:p>
            <a:pPr>
              <a:lnSpc>
                <a:spcPct val="100000"/>
              </a:lnSpc>
              <a:spcAft>
                <a:spcPts val="601"/>
              </a:spcAft>
            </a:pPr>
            <a:r>
              <a:rPr b="1" lang="en-US" sz="8800" spc="-1" strike="noStrike" cap="all">
                <a:solidFill>
                  <a:srgbClr val="e11e37"/>
                </a:solidFill>
                <a:latin typeface="Calibri"/>
              </a:rPr>
              <a:t>Placeholder</a:t>
            </a:r>
            <a:endParaRPr b="0" lang="en-US" sz="8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5" name="Content Placeholder 5" descr=""/>
          <p:cNvPicPr/>
          <p:nvPr/>
        </p:nvPicPr>
        <p:blipFill>
          <a:blip r:embed="rId1"/>
          <a:stretch/>
        </p:blipFill>
        <p:spPr>
          <a:xfrm>
            <a:off x="1533240" y="1375920"/>
            <a:ext cx="9114480" cy="4936680"/>
          </a:xfrm>
          <a:prstGeom prst="rect">
            <a:avLst/>
          </a:prstGeom>
          <a:ln>
            <a:noFill/>
          </a:ln>
        </p:spPr>
      </p:pic>
      <p:sp>
        <p:nvSpPr>
          <p:cNvPr id="376"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Where to start</a:t>
            </a:r>
            <a:endParaRPr b="0" lang="en-US" sz="1600" spc="-1" strike="noStrike">
              <a:solidFill>
                <a:srgbClr val="ffffff"/>
              </a:solidFill>
              <a:latin typeface="Calibri"/>
            </a:endParaRPr>
          </a:p>
        </p:txBody>
      </p:sp>
      <p:sp>
        <p:nvSpPr>
          <p:cNvPr id="377"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Viewing a capture in RGP</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Where to start</a:t>
            </a:r>
            <a:endParaRPr b="0" lang="en-US" sz="1600" spc="-1" strike="noStrike">
              <a:solidFill>
                <a:srgbClr val="ffffff"/>
              </a:solidFill>
              <a:latin typeface="Calibri"/>
            </a:endParaRPr>
          </a:p>
        </p:txBody>
      </p:sp>
      <p:sp>
        <p:nvSpPr>
          <p:cNvPr id="379"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Viewing a capture in RGP</a:t>
            </a:r>
            <a:endParaRPr b="0" lang="en-US" sz="2400" spc="-1" strike="noStrike">
              <a:solidFill>
                <a:srgbClr val="000000"/>
              </a:solidFill>
              <a:latin typeface="Calibri"/>
            </a:endParaRPr>
          </a:p>
        </p:txBody>
      </p:sp>
      <p:pic>
        <p:nvPicPr>
          <p:cNvPr id="380" name="Content Placeholder 8" descr=""/>
          <p:cNvPicPr/>
          <p:nvPr/>
        </p:nvPicPr>
        <p:blipFill>
          <a:blip r:embed="rId1"/>
          <a:stretch/>
        </p:blipFill>
        <p:spPr>
          <a:xfrm>
            <a:off x="1533240" y="1380960"/>
            <a:ext cx="9114480" cy="493668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365760" y="1380960"/>
            <a:ext cx="11449800" cy="4937400"/>
          </a:xfrm>
          <a:prstGeom prst="rect">
            <a:avLst/>
          </a:prstGeom>
          <a:noFill/>
          <a:ln>
            <a:noFill/>
          </a:ln>
        </p:spPr>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Talk about the other things available in the overview tab</a:t>
            </a:r>
            <a:endParaRPr b="0" lang="en-US" sz="2000" spc="-1" strike="noStrike">
              <a:solidFill>
                <a:srgbClr val="ffffff"/>
              </a:solidFill>
              <a:latin typeface="Calibri"/>
            </a:endParaRPr>
          </a:p>
          <a:p>
            <a:pPr lvl="1" marL="548640" indent="-180720">
              <a:lnSpc>
                <a:spcPct val="100000"/>
              </a:lnSpc>
              <a:spcBef>
                <a:spcPts val="300"/>
              </a:spcBef>
              <a:buClr>
                <a:srgbClr val="808080"/>
              </a:buClr>
              <a:buSzPct val="90000"/>
              <a:buFont typeface="Calibri"/>
              <a:buChar char="‒"/>
            </a:pPr>
            <a:r>
              <a:rPr b="0" lang="en-US" sz="1800" spc="-1" strike="noStrike">
                <a:solidFill>
                  <a:srgbClr val="ffffff"/>
                </a:solidFill>
                <a:latin typeface="Calibri"/>
              </a:rPr>
              <a:t>Most expensive events</a:t>
            </a:r>
            <a:endParaRPr b="0" lang="en-US" sz="1800" spc="-1" strike="noStrike">
              <a:solidFill>
                <a:srgbClr val="ffffff"/>
              </a:solidFill>
              <a:latin typeface="Calibri"/>
            </a:endParaRPr>
          </a:p>
          <a:p>
            <a:pPr lvl="1" marL="548640" indent="-180720">
              <a:lnSpc>
                <a:spcPct val="100000"/>
              </a:lnSpc>
              <a:spcBef>
                <a:spcPts val="300"/>
              </a:spcBef>
              <a:buClr>
                <a:srgbClr val="808080"/>
              </a:buClr>
              <a:buSzPct val="90000"/>
              <a:buFont typeface="Calibri"/>
              <a:buChar char="‒"/>
            </a:pPr>
            <a:r>
              <a:rPr b="0" lang="en-US" sz="1800" spc="-1" strike="noStrike">
                <a:solidFill>
                  <a:srgbClr val="ffffff"/>
                </a:solidFill>
                <a:latin typeface="Calibri"/>
              </a:rPr>
              <a:t>Context rolls</a:t>
            </a:r>
            <a:endParaRPr b="0" lang="en-US" sz="1800" spc="-1" strike="noStrike">
              <a:solidFill>
                <a:srgbClr val="ffffff"/>
              </a:solidFill>
              <a:latin typeface="Calibri"/>
            </a:endParaRPr>
          </a:p>
          <a:p>
            <a:pPr lvl="1" marL="548640" indent="-180720">
              <a:lnSpc>
                <a:spcPct val="100000"/>
              </a:lnSpc>
              <a:spcBef>
                <a:spcPts val="300"/>
              </a:spcBef>
              <a:buClr>
                <a:srgbClr val="808080"/>
              </a:buClr>
              <a:buSzPct val="90000"/>
              <a:buFont typeface="Calibri"/>
              <a:buChar char="‒"/>
            </a:pPr>
            <a:r>
              <a:rPr b="0" lang="en-US" sz="1800" spc="-1" strike="noStrike">
                <a:solidFill>
                  <a:srgbClr val="ffffff"/>
                </a:solidFill>
                <a:latin typeface="Calibri"/>
              </a:rPr>
              <a:t>Device configuration</a:t>
            </a:r>
            <a:endParaRPr b="0" lang="en-US" sz="18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This part might be brief, depending on if we have any particularly interesting UE4 Vulkan examples to talk about</a:t>
            </a:r>
            <a:endParaRPr b="0" lang="en-US" sz="2000" spc="-1" strike="noStrike">
              <a:solidFill>
                <a:srgbClr val="ffffff"/>
              </a:solidFill>
              <a:latin typeface="Calibri"/>
            </a:endParaRPr>
          </a:p>
        </p:txBody>
      </p:sp>
      <p:sp>
        <p:nvSpPr>
          <p:cNvPr id="382" name="TextShape 2"/>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Where to start</a:t>
            </a:r>
            <a:endParaRPr b="0" lang="en-US" sz="1600" spc="-1" strike="noStrike">
              <a:solidFill>
                <a:srgbClr val="ffffff"/>
              </a:solidFill>
              <a:latin typeface="Calibri"/>
            </a:endParaRPr>
          </a:p>
        </p:txBody>
      </p:sp>
      <p:sp>
        <p:nvSpPr>
          <p:cNvPr id="383" name="TextShape 3"/>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Viewing a capture in RGP</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Shape 1"/>
          <p:cNvSpPr txBox="1"/>
          <p:nvPr/>
        </p:nvSpPr>
        <p:spPr>
          <a:xfrm>
            <a:off x="3192120" y="2945160"/>
            <a:ext cx="8402760" cy="1256400"/>
          </a:xfrm>
          <a:prstGeom prst="rect">
            <a:avLst/>
          </a:prstGeom>
          <a:noFill/>
          <a:ln>
            <a:noFill/>
          </a:ln>
        </p:spPr>
        <p:txBody>
          <a:bodyPr lIns="0" rIns="0" tIns="0" bIns="0">
            <a:noAutofit/>
          </a:bodyPr>
          <a:p>
            <a:pPr algn="r">
              <a:lnSpc>
                <a:spcPct val="100000"/>
              </a:lnSpc>
            </a:pPr>
            <a:r>
              <a:rPr b="0" lang="en-US" sz="2000" spc="-1" strike="noStrike" cap="all">
                <a:solidFill>
                  <a:srgbClr val="ffffff"/>
                </a:solidFill>
                <a:latin typeface="Calibri"/>
              </a:rPr>
              <a:t>Jason Stewart (AMD) | Rolando Caloca O. (Epic Games) | 21 March 2018</a:t>
            </a:r>
            <a:endParaRPr b="0" lang="en-US" sz="2000" spc="-1" strike="noStrike">
              <a:solidFill>
                <a:srgbClr val="000000"/>
              </a:solidFill>
              <a:latin typeface="Calibri"/>
            </a:endParaRPr>
          </a:p>
        </p:txBody>
      </p:sp>
      <p:sp>
        <p:nvSpPr>
          <p:cNvPr id="314" name="TextShape 2"/>
          <p:cNvSpPr txBox="1"/>
          <p:nvPr/>
        </p:nvSpPr>
        <p:spPr>
          <a:xfrm>
            <a:off x="2214000" y="1397160"/>
            <a:ext cx="9380520" cy="1502640"/>
          </a:xfrm>
          <a:prstGeom prst="rect">
            <a:avLst/>
          </a:prstGeom>
          <a:noFill/>
          <a:ln>
            <a:noFill/>
          </a:ln>
        </p:spPr>
        <p:txBody>
          <a:bodyPr lIns="0" rIns="0" anchor="b">
            <a:noAutofit/>
          </a:bodyPr>
          <a:p>
            <a:pPr algn="r">
              <a:lnSpc>
                <a:spcPct val="85000"/>
              </a:lnSpc>
            </a:pPr>
            <a:r>
              <a:rPr b="1" lang="en-US" sz="3600" spc="-1" strike="noStrike" cap="all">
                <a:solidFill>
                  <a:srgbClr val="e00031"/>
                </a:solidFill>
                <a:latin typeface="Calibri"/>
              </a:rPr>
              <a:t>Taking the Red Pill</a:t>
            </a:r>
            <a:r>
              <a:rPr b="1" lang="en-US" sz="3600" spc="-1" strike="noStrike" cap="all">
                <a:solidFill>
                  <a:srgbClr val="ffffff"/>
                </a:solidFill>
                <a:latin typeface="Calibri"/>
              </a:rPr>
              <a:t> – Using Radeon GPU Profiler to look inside your game</a:t>
            </a:r>
            <a:endParaRPr b="0" lang="en-US" sz="3600" spc="-1" strike="noStrike">
              <a:solidFill>
                <a:srgbClr val="ffffff"/>
              </a:solidFill>
              <a:latin typeface="Calibri"/>
            </a:endParaRPr>
          </a:p>
          <a:p>
            <a:pPr algn="r">
              <a:lnSpc>
                <a:spcPct val="85000"/>
              </a:lnSpc>
            </a:pPr>
            <a:r>
              <a:rPr b="1" lang="en-US" sz="3600" spc="-1" strike="noStrike" cap="all">
                <a:solidFill>
                  <a:srgbClr val="ffffff"/>
                </a:solidFill>
                <a:latin typeface="Calibri"/>
              </a:rPr>
              <a:t>(With Bonus UE4 Vulkan Update from Epic)</a:t>
            </a:r>
            <a:endParaRPr b="0" lang="en-US" sz="36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4" name="Content Placeholder 5" descr=""/>
          <p:cNvPicPr/>
          <p:nvPr/>
        </p:nvPicPr>
        <p:blipFill>
          <a:blip r:embed="rId1"/>
          <a:stretch/>
        </p:blipFill>
        <p:spPr>
          <a:xfrm>
            <a:off x="1533240" y="1380960"/>
            <a:ext cx="9114480" cy="4936680"/>
          </a:xfrm>
          <a:prstGeom prst="rect">
            <a:avLst/>
          </a:prstGeom>
          <a:ln>
            <a:noFill/>
          </a:ln>
        </p:spPr>
      </p:pic>
      <p:sp>
        <p:nvSpPr>
          <p:cNvPr id="385" name="TextShape 1"/>
          <p:cNvSpPr txBox="1"/>
          <p:nvPr/>
        </p:nvSpPr>
        <p:spPr>
          <a:xfrm>
            <a:off x="365760" y="752400"/>
            <a:ext cx="10423800" cy="285480"/>
          </a:xfrm>
          <a:prstGeom prst="rect">
            <a:avLst/>
          </a:prstGeom>
          <a:noFill/>
          <a:ln>
            <a:noFill/>
          </a:ln>
        </p:spPr>
        <p:txBody>
          <a:bodyPr lIns="0" rIns="0" tIns="0" bIns="0">
            <a:noAutofit/>
          </a:bodyPr>
          <a:p>
            <a:endParaRPr b="0" lang="en-US" sz="2000" spc="-1" strike="noStrike">
              <a:solidFill>
                <a:srgbClr val="ffffff"/>
              </a:solidFill>
              <a:latin typeface="Calibri"/>
            </a:endParaRPr>
          </a:p>
        </p:txBody>
      </p:sp>
      <p:sp>
        <p:nvSpPr>
          <p:cNvPr id="386"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Event Timing</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TextShape 1"/>
          <p:cNvSpPr txBox="1"/>
          <p:nvPr/>
        </p:nvSpPr>
        <p:spPr>
          <a:xfrm>
            <a:off x="365760" y="752400"/>
            <a:ext cx="10423800" cy="285480"/>
          </a:xfrm>
          <a:prstGeom prst="rect">
            <a:avLst/>
          </a:prstGeom>
          <a:noFill/>
          <a:ln>
            <a:noFill/>
          </a:ln>
        </p:spPr>
        <p:txBody>
          <a:bodyPr lIns="0" rIns="0" tIns="0" bIns="0">
            <a:noAutofit/>
          </a:bodyPr>
          <a:p>
            <a:endParaRPr b="0" lang="en-US" sz="2000" spc="-1" strike="noStrike">
              <a:solidFill>
                <a:srgbClr val="ffffff"/>
              </a:solidFill>
              <a:latin typeface="Calibri"/>
            </a:endParaRPr>
          </a:p>
        </p:txBody>
      </p:sp>
      <p:pic>
        <p:nvPicPr>
          <p:cNvPr id="388" name="Shape 164" descr=""/>
          <p:cNvPicPr/>
          <p:nvPr/>
        </p:nvPicPr>
        <p:blipFill>
          <a:blip r:embed="rId1"/>
          <a:stretch/>
        </p:blipFill>
        <p:spPr>
          <a:xfrm>
            <a:off x="2382480" y="1549440"/>
            <a:ext cx="8407080" cy="4553640"/>
          </a:xfrm>
          <a:prstGeom prst="rect">
            <a:avLst/>
          </a:prstGeom>
          <a:ln>
            <a:noFill/>
          </a:ln>
        </p:spPr>
      </p:pic>
      <p:sp>
        <p:nvSpPr>
          <p:cNvPr id="389"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Wavefront Occupancy</a:t>
            </a:r>
            <a:endParaRPr b="0" lang="en-US" sz="2400" spc="-1" strike="noStrike">
              <a:solidFill>
                <a:srgbClr val="000000"/>
              </a:solidFill>
              <a:latin typeface="Calibri"/>
            </a:endParaRPr>
          </a:p>
        </p:txBody>
      </p:sp>
      <p:sp>
        <p:nvSpPr>
          <p:cNvPr id="390" name="CustomShape 3"/>
          <p:cNvSpPr/>
          <p:nvPr/>
        </p:nvSpPr>
        <p:spPr>
          <a:xfrm>
            <a:off x="845280" y="2719800"/>
            <a:ext cx="1600920" cy="737280"/>
          </a:xfrm>
          <a:prstGeom prst="rect">
            <a:avLst/>
          </a:prstGeom>
          <a:noFill/>
          <a:ln>
            <a:noFill/>
          </a:ln>
        </p:spPr>
        <p:style>
          <a:lnRef idx="0"/>
          <a:fillRef idx="0"/>
          <a:effectRef idx="0"/>
          <a:fontRef idx="minor"/>
        </p:style>
        <p:txBody>
          <a:bodyPr tIns="91440" bIns="91440">
            <a:noAutofit/>
          </a:bodyPr>
          <a:p>
            <a:pPr algn="ctr">
              <a:lnSpc>
                <a:spcPct val="100000"/>
              </a:lnSpc>
            </a:pPr>
            <a:r>
              <a:rPr b="0" lang="en-US" sz="1800" spc="-1" strike="noStrike">
                <a:solidFill>
                  <a:srgbClr val="ffffff"/>
                </a:solidFill>
                <a:latin typeface="Montserrat"/>
                <a:ea typeface="Montserrat"/>
              </a:rPr>
              <a:t>Occupancy</a:t>
            </a:r>
            <a:endParaRPr b="0" lang="en-US" sz="1800" spc="-1" strike="noStrike">
              <a:latin typeface="Arial"/>
            </a:endParaRPr>
          </a:p>
          <a:p>
            <a:pPr algn="ctr">
              <a:lnSpc>
                <a:spcPct val="100000"/>
              </a:lnSpc>
            </a:pPr>
            <a:r>
              <a:rPr b="0" lang="en-US" sz="1800" spc="-1" strike="noStrike">
                <a:solidFill>
                  <a:srgbClr val="ffffff"/>
                </a:solidFill>
                <a:latin typeface="Montserrat"/>
                <a:ea typeface="Montserrat"/>
              </a:rPr>
              <a:t>Graph</a:t>
            </a:r>
            <a:endParaRPr b="0" lang="en-US" sz="1800" spc="-1" strike="noStrike">
              <a:latin typeface="Arial"/>
            </a:endParaRPr>
          </a:p>
        </p:txBody>
      </p:sp>
      <p:sp>
        <p:nvSpPr>
          <p:cNvPr id="391" name="CustomShape 4"/>
          <p:cNvSpPr/>
          <p:nvPr/>
        </p:nvSpPr>
        <p:spPr>
          <a:xfrm>
            <a:off x="845280" y="4548600"/>
            <a:ext cx="1600920" cy="737280"/>
          </a:xfrm>
          <a:prstGeom prst="rect">
            <a:avLst/>
          </a:prstGeom>
          <a:noFill/>
          <a:ln>
            <a:noFill/>
          </a:ln>
        </p:spPr>
        <p:style>
          <a:lnRef idx="0"/>
          <a:fillRef idx="0"/>
          <a:effectRef idx="0"/>
          <a:fontRef idx="minor"/>
        </p:style>
        <p:txBody>
          <a:bodyPr tIns="91440" bIns="91440">
            <a:noAutofit/>
          </a:bodyPr>
          <a:p>
            <a:pPr algn="ctr">
              <a:lnSpc>
                <a:spcPct val="100000"/>
              </a:lnSpc>
            </a:pPr>
            <a:r>
              <a:rPr b="0" lang="en-US" sz="1800" spc="-1" strike="noStrike">
                <a:solidFill>
                  <a:srgbClr val="ffffff"/>
                </a:solidFill>
                <a:latin typeface="Montserrat"/>
                <a:ea typeface="Montserrat"/>
              </a:rPr>
              <a:t>GPU</a:t>
            </a:r>
            <a:endParaRPr b="0" lang="en-US" sz="1800" spc="-1" strike="noStrike">
              <a:latin typeface="Arial"/>
            </a:endParaRPr>
          </a:p>
          <a:p>
            <a:pPr algn="ctr">
              <a:lnSpc>
                <a:spcPct val="100000"/>
              </a:lnSpc>
            </a:pPr>
            <a:r>
              <a:rPr b="0" lang="en-US" sz="1800" spc="-1" strike="noStrike">
                <a:solidFill>
                  <a:srgbClr val="ffffff"/>
                </a:solidFill>
                <a:latin typeface="Montserrat"/>
                <a:ea typeface="Montserrat"/>
              </a:rPr>
              <a:t>Events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2" name="Picture 4" descr=""/>
          <p:cNvPicPr/>
          <p:nvPr/>
        </p:nvPicPr>
        <p:blipFill>
          <a:blip r:embed="rId1"/>
          <a:stretch/>
        </p:blipFill>
        <p:spPr>
          <a:xfrm>
            <a:off x="847080" y="1982160"/>
            <a:ext cx="10494360" cy="2893320"/>
          </a:xfrm>
          <a:prstGeom prst="rect">
            <a:avLst/>
          </a:prstGeom>
          <a:ln>
            <a:noFill/>
          </a:ln>
        </p:spPr>
      </p:pic>
      <p:sp>
        <p:nvSpPr>
          <p:cNvPr id="393"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What’s a wavefront?</a:t>
            </a:r>
            <a:endParaRPr b="0" lang="en-US" sz="1600" spc="-1" strike="noStrike">
              <a:solidFill>
                <a:srgbClr val="ffffff"/>
              </a:solidFill>
              <a:latin typeface="Calibri"/>
            </a:endParaRPr>
          </a:p>
        </p:txBody>
      </p:sp>
      <p:sp>
        <p:nvSpPr>
          <p:cNvPr id="394"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Wavefront Occupancy</a:t>
            </a:r>
            <a:endParaRPr b="0" lang="en-US" sz="2400" spc="-1" strike="noStrike">
              <a:solidFill>
                <a:srgbClr val="000000"/>
              </a:solidFill>
              <a:latin typeface="Calibri"/>
            </a:endParaRPr>
          </a:p>
        </p:txBody>
      </p:sp>
      <p:sp>
        <p:nvSpPr>
          <p:cNvPr id="395" name="CustomShape 3"/>
          <p:cNvSpPr/>
          <p:nvPr/>
        </p:nvSpPr>
        <p:spPr>
          <a:xfrm rot="1387200">
            <a:off x="4937760" y="1487520"/>
            <a:ext cx="2313000" cy="4567680"/>
          </a:xfrm>
          <a:prstGeom prst="rect">
            <a:avLst/>
          </a:prstGeom>
          <a:noFill/>
          <a:ln>
            <a:noFill/>
          </a:ln>
        </p:spPr>
        <p:style>
          <a:lnRef idx="0"/>
          <a:fillRef idx="0"/>
          <a:effectRef idx="0"/>
          <a:fontRef idx="minor"/>
        </p:style>
        <p:txBody>
          <a:bodyPr lIns="0" rIns="0" tIns="0" bIns="0" anchor="ctr" anchorCtr="1">
            <a:noAutofit/>
          </a:bodyPr>
          <a:p>
            <a:pPr>
              <a:lnSpc>
                <a:spcPct val="100000"/>
              </a:lnSpc>
            </a:pPr>
            <a:r>
              <a:rPr b="0" lang="en-US" sz="30000" spc="-1" strike="noStrike">
                <a:solidFill>
                  <a:srgbClr val="cc0000"/>
                </a:solidFill>
                <a:latin typeface="Effra"/>
              </a:rPr>
              <a:t>?</a:t>
            </a:r>
            <a:endParaRPr b="0" lang="en-US" sz="30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6" name="Picture 8" descr=""/>
          <p:cNvPicPr/>
          <p:nvPr/>
        </p:nvPicPr>
        <p:blipFill>
          <a:blip r:embed="rId1"/>
          <a:stretch/>
        </p:blipFill>
        <p:spPr>
          <a:xfrm>
            <a:off x="1675440" y="1162080"/>
            <a:ext cx="8837280" cy="5282640"/>
          </a:xfrm>
          <a:prstGeom prst="rect">
            <a:avLst/>
          </a:prstGeom>
          <a:ln>
            <a:noFill/>
          </a:ln>
        </p:spPr>
      </p:pic>
      <p:sp>
        <p:nvSpPr>
          <p:cNvPr id="397"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X Shader Engines per Chip with Y Compute Units per Shader Engine</a:t>
            </a:r>
            <a:endParaRPr b="0" lang="en-US" sz="1600" spc="-1" strike="noStrike">
              <a:solidFill>
                <a:srgbClr val="ffffff"/>
              </a:solidFill>
              <a:latin typeface="Calibri"/>
            </a:endParaRPr>
          </a:p>
        </p:txBody>
      </p:sp>
      <p:sp>
        <p:nvSpPr>
          <p:cNvPr id="398"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Architecture</a:t>
            </a:r>
            <a:endParaRPr b="0" lang="en-US" sz="2400" spc="-1" strike="noStrike">
              <a:solidFill>
                <a:srgbClr val="000000"/>
              </a:solidFill>
              <a:latin typeface="Calibri"/>
            </a:endParaRPr>
          </a:p>
        </p:txBody>
      </p:sp>
      <p:sp>
        <p:nvSpPr>
          <p:cNvPr id="399" name="CustomShape 3"/>
          <p:cNvSpPr/>
          <p:nvPr/>
        </p:nvSpPr>
        <p:spPr>
          <a:xfrm>
            <a:off x="1675440" y="1826280"/>
            <a:ext cx="7959600" cy="312732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0">
                                  <p:stCondLst>
                                    <p:cond delay="0"/>
                                  </p:stCondLst>
                                  <p:childTnLst>
                                    <p:set>
                                      <p:cBhvr>
                                        <p:cTn id="34" dur="1" fill="hold">
                                          <p:stCondLst>
                                            <p:cond delay="0"/>
                                          </p:stCondLst>
                                        </p:cTn>
                                        <p:tgtEl>
                                          <p:spTgt spid="399"/>
                                        </p:tgtEl>
                                        <p:attrNameLst>
                                          <p:attrName>style.visibility</p:attrName>
                                        </p:attrNameLst>
                                      </p:cBhvr>
                                      <p:to>
                                        <p:strVal val="visible"/>
                                      </p:to>
                                    </p:set>
                                    <p:animEffect filter="fade" transition="in">
                                      <p:cBhvr additive="repl">
                                        <p:cTn id="35" dur="5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0" name="Picture 8" descr=""/>
          <p:cNvPicPr/>
          <p:nvPr/>
        </p:nvPicPr>
        <p:blipFill>
          <a:blip r:embed="rId1"/>
          <a:stretch/>
        </p:blipFill>
        <p:spPr>
          <a:xfrm>
            <a:off x="1675440" y="1162080"/>
            <a:ext cx="8837280" cy="5282640"/>
          </a:xfrm>
          <a:prstGeom prst="rect">
            <a:avLst/>
          </a:prstGeom>
          <a:ln>
            <a:noFill/>
          </a:ln>
        </p:spPr>
      </p:pic>
      <p:sp>
        <p:nvSpPr>
          <p:cNvPr id="401"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X Shader Engines per Chip with Y Compute Units per Shader Engine</a:t>
            </a:r>
            <a:endParaRPr b="0" lang="en-US" sz="1600" spc="-1" strike="noStrike">
              <a:solidFill>
                <a:srgbClr val="ffffff"/>
              </a:solidFill>
              <a:latin typeface="Calibri"/>
            </a:endParaRPr>
          </a:p>
        </p:txBody>
      </p:sp>
      <p:sp>
        <p:nvSpPr>
          <p:cNvPr id="402"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Architecture</a:t>
            </a:r>
            <a:endParaRPr b="0" lang="en-US" sz="2400" spc="-1" strike="noStrike">
              <a:solidFill>
                <a:srgbClr val="000000"/>
              </a:solidFill>
              <a:latin typeface="Calibri"/>
            </a:endParaRPr>
          </a:p>
        </p:txBody>
      </p:sp>
      <p:sp>
        <p:nvSpPr>
          <p:cNvPr id="403" name="CustomShape 3"/>
          <p:cNvSpPr/>
          <p:nvPr/>
        </p:nvSpPr>
        <p:spPr>
          <a:xfrm>
            <a:off x="1481040" y="1092960"/>
            <a:ext cx="9165960" cy="72972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p:style>
      </p:sp>
      <p:sp>
        <p:nvSpPr>
          <p:cNvPr id="404" name="CustomShape 4"/>
          <p:cNvSpPr/>
          <p:nvPr/>
        </p:nvSpPr>
        <p:spPr>
          <a:xfrm>
            <a:off x="1623600" y="4954320"/>
            <a:ext cx="9165960" cy="149076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p:style>
      </p:sp>
      <p:sp>
        <p:nvSpPr>
          <p:cNvPr id="405" name="CustomShape 5"/>
          <p:cNvSpPr/>
          <p:nvPr/>
        </p:nvSpPr>
        <p:spPr>
          <a:xfrm>
            <a:off x="9640440" y="1092960"/>
            <a:ext cx="1554840" cy="535212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p:style>
      </p:sp>
      <p:sp>
        <p:nvSpPr>
          <p:cNvPr id="406" name="CustomShape 6"/>
          <p:cNvSpPr/>
          <p:nvPr/>
        </p:nvSpPr>
        <p:spPr>
          <a:xfrm>
            <a:off x="1675440" y="1826280"/>
            <a:ext cx="7959600" cy="312732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36" dur="indefinite" restart="never" nodeType="tmRoot">
          <p:childTnLst>
            <p:seq>
              <p:cTn id="37" dur="indefinite" nodeType="mainSeq">
                <p:childTnLst>
                  <p:par>
                    <p:cTn id="38" fill="hold">
                      <p:stCondLst>
                        <p:cond delay="0"/>
                      </p:stCondLst>
                      <p:childTnLst>
                        <p:par>
                          <p:cTn id="39" fill="hold">
                            <p:stCondLst>
                              <p:cond delay="0"/>
                            </p:stCondLst>
                            <p:childTnLst>
                              <p:par>
                                <p:cTn id="40" nodeType="withEffect" fill="hold" presetClass="entr" presetID="10">
                                  <p:stCondLst>
                                    <p:cond delay="0"/>
                                  </p:stCondLst>
                                  <p:childTnLst>
                                    <p:set>
                                      <p:cBhvr>
                                        <p:cTn id="41" dur="1" fill="hold">
                                          <p:stCondLst>
                                            <p:cond delay="0"/>
                                          </p:stCondLst>
                                        </p:cTn>
                                        <p:tgtEl>
                                          <p:spTgt spid="403"/>
                                        </p:tgtEl>
                                        <p:attrNameLst>
                                          <p:attrName>style.visibility</p:attrName>
                                        </p:attrNameLst>
                                      </p:cBhvr>
                                      <p:to>
                                        <p:strVal val="visible"/>
                                      </p:to>
                                    </p:set>
                                    <p:animEffect filter="fade" transition="in">
                                      <p:cBhvr additive="repl">
                                        <p:cTn id="42" dur="500"/>
                                        <p:tgtEl>
                                          <p:spTgt spid="403"/>
                                        </p:tgtEl>
                                      </p:cBhvr>
                                    </p:animEffect>
                                  </p:childTnLst>
                                </p:cTn>
                              </p:par>
                              <p:par>
                                <p:cTn id="43" nodeType="withEffect" fill="hold" presetClass="entr" presetID="10">
                                  <p:stCondLst>
                                    <p:cond delay="0"/>
                                  </p:stCondLst>
                                  <p:childTnLst>
                                    <p:set>
                                      <p:cBhvr>
                                        <p:cTn id="44" dur="1" fill="hold">
                                          <p:stCondLst>
                                            <p:cond delay="0"/>
                                          </p:stCondLst>
                                        </p:cTn>
                                        <p:tgtEl>
                                          <p:spTgt spid="405"/>
                                        </p:tgtEl>
                                        <p:attrNameLst>
                                          <p:attrName>style.visibility</p:attrName>
                                        </p:attrNameLst>
                                      </p:cBhvr>
                                      <p:to>
                                        <p:strVal val="visible"/>
                                      </p:to>
                                    </p:set>
                                    <p:animEffect filter="fade" transition="in">
                                      <p:cBhvr additive="repl">
                                        <p:cTn id="45" dur="500"/>
                                        <p:tgtEl>
                                          <p:spTgt spid="405"/>
                                        </p:tgtEl>
                                      </p:cBhvr>
                                    </p:animEffect>
                                  </p:childTnLst>
                                </p:cTn>
                              </p:par>
                              <p:par>
                                <p:cTn id="46" nodeType="withEffect" fill="hold" presetClass="entr" presetID="10">
                                  <p:stCondLst>
                                    <p:cond delay="0"/>
                                  </p:stCondLst>
                                  <p:childTnLst>
                                    <p:set>
                                      <p:cBhvr>
                                        <p:cTn id="47" dur="1" fill="hold">
                                          <p:stCondLst>
                                            <p:cond delay="0"/>
                                          </p:stCondLst>
                                        </p:cTn>
                                        <p:tgtEl>
                                          <p:spTgt spid="404"/>
                                        </p:tgtEl>
                                        <p:attrNameLst>
                                          <p:attrName>style.visibility</p:attrName>
                                        </p:attrNameLst>
                                      </p:cBhvr>
                                      <p:to>
                                        <p:strVal val="visible"/>
                                      </p:to>
                                    </p:set>
                                    <p:animEffect filter="fade" transition="in">
                                      <p:cBhvr additive="repl">
                                        <p:cTn id="48" dur="500"/>
                                        <p:tgtEl>
                                          <p:spTgt spid="404"/>
                                        </p:tgtEl>
                                      </p:cBhvr>
                                    </p:animEffect>
                                  </p:childTnLst>
                                </p:cTn>
                              </p:par>
                              <p:par>
                                <p:cTn id="49" nodeType="withEffect" fill="hold" presetClass="exit" presetID="10">
                                  <p:stCondLst>
                                    <p:cond delay="0"/>
                                  </p:stCondLst>
                                  <p:childTnLst>
                                    <p:animEffect filter="fade" transition="out">
                                      <p:cBhvr additive="repl">
                                        <p:cTn id="50" dur="500"/>
                                        <p:tgtEl>
                                          <p:spTgt spid="406"/>
                                        </p:tgtEl>
                                      </p:cBhvr>
                                    </p:animEffect>
                                    <p:set>
                                      <p:cBhvr>
                                        <p:cTn id="51" dur="1" fill="hold">
                                          <p:stCondLst>
                                            <p:cond delay="499"/>
                                          </p:stCondLst>
                                        </p:cTn>
                                        <p:tgtEl>
                                          <p:spTgt spid="4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Picture 8" descr=""/>
          <p:cNvPicPr/>
          <p:nvPr/>
        </p:nvPicPr>
        <p:blipFill>
          <a:blip r:embed="rId1"/>
          <a:stretch/>
        </p:blipFill>
        <p:spPr>
          <a:xfrm>
            <a:off x="1675440" y="1162080"/>
            <a:ext cx="8837280" cy="5282640"/>
          </a:xfrm>
          <a:prstGeom prst="rect">
            <a:avLst/>
          </a:prstGeom>
          <a:ln>
            <a:noFill/>
          </a:ln>
        </p:spPr>
      </p:pic>
      <p:sp>
        <p:nvSpPr>
          <p:cNvPr id="408" name="CustomShape 1"/>
          <p:cNvSpPr/>
          <p:nvPr/>
        </p:nvSpPr>
        <p:spPr>
          <a:xfrm>
            <a:off x="9640440" y="1162080"/>
            <a:ext cx="1554840" cy="535212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p:style>
      </p:sp>
      <p:sp>
        <p:nvSpPr>
          <p:cNvPr id="409" name="CustomShape 2"/>
          <p:cNvSpPr/>
          <p:nvPr/>
        </p:nvSpPr>
        <p:spPr>
          <a:xfrm>
            <a:off x="1481040" y="4952880"/>
            <a:ext cx="9165960" cy="150912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p:style>
      </p:sp>
      <p:sp>
        <p:nvSpPr>
          <p:cNvPr id="410" name="CustomShape 3"/>
          <p:cNvSpPr/>
          <p:nvPr/>
        </p:nvSpPr>
        <p:spPr>
          <a:xfrm>
            <a:off x="1346760" y="1038240"/>
            <a:ext cx="9165960" cy="78768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p:style>
      </p:sp>
      <p:sp>
        <p:nvSpPr>
          <p:cNvPr id="411" name="TextShape 4"/>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X Shader Engines per Chip</a:t>
            </a:r>
            <a:endParaRPr b="0" lang="en-US" sz="1600" spc="-1" strike="noStrike">
              <a:solidFill>
                <a:srgbClr val="ffffff"/>
              </a:solidFill>
              <a:latin typeface="Calibri"/>
            </a:endParaRPr>
          </a:p>
        </p:txBody>
      </p:sp>
      <p:sp>
        <p:nvSpPr>
          <p:cNvPr id="412" name="TextShape 5"/>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Architecture</a:t>
            </a:r>
            <a:endParaRPr b="0" lang="en-US" sz="2400" spc="-1" strike="noStrike">
              <a:solidFill>
                <a:srgbClr val="000000"/>
              </a:solidFill>
              <a:latin typeface="Calibri"/>
            </a:endParaRPr>
          </a:p>
        </p:txBody>
      </p:sp>
      <p:sp>
        <p:nvSpPr>
          <p:cNvPr id="413" name="CustomShape 6"/>
          <p:cNvSpPr/>
          <p:nvPr/>
        </p:nvSpPr>
        <p:spPr>
          <a:xfrm>
            <a:off x="1346760" y="1038240"/>
            <a:ext cx="9165960" cy="78768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p:style>
      </p:sp>
      <p:sp>
        <p:nvSpPr>
          <p:cNvPr id="414" name="CustomShape 7"/>
          <p:cNvSpPr/>
          <p:nvPr/>
        </p:nvSpPr>
        <p:spPr>
          <a:xfrm>
            <a:off x="1481040" y="4952880"/>
            <a:ext cx="9165960" cy="1509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p:style>
      </p:sp>
      <p:sp>
        <p:nvSpPr>
          <p:cNvPr id="415" name="CustomShape 8"/>
          <p:cNvSpPr/>
          <p:nvPr/>
        </p:nvSpPr>
        <p:spPr>
          <a:xfrm>
            <a:off x="9640440" y="1127520"/>
            <a:ext cx="1554840" cy="53521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p:style>
      </p:sp>
      <p:pic>
        <p:nvPicPr>
          <p:cNvPr id="416" name="Picture 4" descr=""/>
          <p:cNvPicPr/>
          <p:nvPr/>
        </p:nvPicPr>
        <p:blipFill>
          <a:blip r:embed="rId2"/>
          <a:stretch/>
        </p:blipFill>
        <p:spPr>
          <a:xfrm>
            <a:off x="0" y="1452240"/>
            <a:ext cx="11855520" cy="4700520"/>
          </a:xfrm>
          <a:prstGeom prst="rect">
            <a:avLst/>
          </a:prstGeom>
          <a:ln>
            <a:noFill/>
          </a:ln>
        </p:spPr>
      </p:pic>
    </p:spTree>
  </p:cSld>
  <mc:AlternateContent>
    <mc:Choice Requires="p14">
      <p:transition spd="slow" p14:dur="2000"/>
    </mc:Choice>
    <mc:Fallback>
      <p:transition spd="slow"/>
    </mc:Fallback>
  </mc:AlternateContent>
  <p:timing>
    <p:tnLst>
      <p:par>
        <p:cTn id="52" dur="indefinite" restart="never" nodeType="tmRoot">
          <p:childTnLst>
            <p:seq>
              <p:cTn id="53" dur="indefinite" nodeType="mainSeq">
                <p:childTnLst>
                  <p:par>
                    <p:cTn id="54" fill="hold">
                      <p:stCondLst>
                        <p:cond delay="0"/>
                      </p:stCondLst>
                      <p:childTnLst>
                        <p:par>
                          <p:cTn id="55" fill="hold">
                            <p:stCondLst>
                              <p:cond delay="0"/>
                            </p:stCondLst>
                            <p:childTnLst>
                              <p:par>
                                <p:cTn id="56" nodeType="withEffect" fill="hold" presetClass="entr" presetID="10">
                                  <p:stCondLst>
                                    <p:cond delay="0"/>
                                  </p:stCondLst>
                                  <p:childTnLst>
                                    <p:set>
                                      <p:cBhvr>
                                        <p:cTn id="57" dur="1" fill="hold">
                                          <p:stCondLst>
                                            <p:cond delay="0"/>
                                          </p:stCondLst>
                                        </p:cTn>
                                        <p:tgtEl>
                                          <p:spTgt spid="413"/>
                                        </p:tgtEl>
                                        <p:attrNameLst>
                                          <p:attrName>style.visibility</p:attrName>
                                        </p:attrNameLst>
                                      </p:cBhvr>
                                      <p:to>
                                        <p:strVal val="visible"/>
                                      </p:to>
                                    </p:set>
                                    <p:animEffect filter="fade" transition="in">
                                      <p:cBhvr additive="repl">
                                        <p:cTn id="58" dur="500"/>
                                        <p:tgtEl>
                                          <p:spTgt spid="413"/>
                                        </p:tgtEl>
                                      </p:cBhvr>
                                    </p:animEffect>
                                  </p:childTnLst>
                                </p:cTn>
                              </p:par>
                              <p:par>
                                <p:cTn id="59" nodeType="withEffect" fill="hold" presetClass="entr" presetID="10">
                                  <p:stCondLst>
                                    <p:cond delay="0"/>
                                  </p:stCondLst>
                                  <p:childTnLst>
                                    <p:set>
                                      <p:cBhvr>
                                        <p:cTn id="60" dur="1" fill="hold">
                                          <p:stCondLst>
                                            <p:cond delay="0"/>
                                          </p:stCondLst>
                                        </p:cTn>
                                        <p:tgtEl>
                                          <p:spTgt spid="415"/>
                                        </p:tgtEl>
                                        <p:attrNameLst>
                                          <p:attrName>style.visibility</p:attrName>
                                        </p:attrNameLst>
                                      </p:cBhvr>
                                      <p:to>
                                        <p:strVal val="visible"/>
                                      </p:to>
                                    </p:set>
                                    <p:animEffect filter="fade" transition="in">
                                      <p:cBhvr additive="repl">
                                        <p:cTn id="61" dur="500"/>
                                        <p:tgtEl>
                                          <p:spTgt spid="415"/>
                                        </p:tgtEl>
                                      </p:cBhvr>
                                    </p:animEffect>
                                  </p:childTnLst>
                                </p:cTn>
                              </p:par>
                              <p:par>
                                <p:cTn id="62" nodeType="withEffect" fill="hold" presetClass="entr" presetID="10">
                                  <p:stCondLst>
                                    <p:cond delay="0"/>
                                  </p:stCondLst>
                                  <p:childTnLst>
                                    <p:set>
                                      <p:cBhvr>
                                        <p:cTn id="63" dur="1" fill="hold">
                                          <p:stCondLst>
                                            <p:cond delay="0"/>
                                          </p:stCondLst>
                                        </p:cTn>
                                        <p:tgtEl>
                                          <p:spTgt spid="414"/>
                                        </p:tgtEl>
                                        <p:attrNameLst>
                                          <p:attrName>style.visibility</p:attrName>
                                        </p:attrNameLst>
                                      </p:cBhvr>
                                      <p:to>
                                        <p:strVal val="visible"/>
                                      </p:to>
                                    </p:set>
                                    <p:animEffect filter="fade" transition="in">
                                      <p:cBhvr additive="repl">
                                        <p:cTn id="64" dur="500"/>
                                        <p:tgtEl>
                                          <p:spTgt spid="414"/>
                                        </p:tgtEl>
                                      </p:cBhvr>
                                    </p:animEffec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0">
                                  <p:stCondLst>
                                    <p:cond delay="0"/>
                                  </p:stCondLst>
                                  <p:childTnLst>
                                    <p:set>
                                      <p:cBhvr>
                                        <p:cTn id="68" dur="1" fill="hold">
                                          <p:stCondLst>
                                            <p:cond delay="0"/>
                                          </p:stCondLst>
                                        </p:cTn>
                                        <p:tgtEl>
                                          <p:spTgt spid="416"/>
                                        </p:tgtEl>
                                        <p:attrNameLst>
                                          <p:attrName>style.visibility</p:attrName>
                                        </p:attrNameLst>
                                      </p:cBhvr>
                                      <p:to>
                                        <p:strVal val="visible"/>
                                      </p:to>
                                    </p:set>
                                    <p:animEffect filter="fade" transition="in">
                                      <p:cBhvr additive="repl">
                                        <p:cTn id="69" dur="5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X Shader Engines per Chip with Y Compute Units per Shader Engine</a:t>
            </a:r>
            <a:endParaRPr b="0" lang="en-US" sz="1600" spc="-1" strike="noStrike">
              <a:solidFill>
                <a:srgbClr val="ffffff"/>
              </a:solidFill>
              <a:latin typeface="Calibri"/>
            </a:endParaRPr>
          </a:p>
        </p:txBody>
      </p:sp>
      <p:sp>
        <p:nvSpPr>
          <p:cNvPr id="418"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Architecture</a:t>
            </a:r>
            <a:endParaRPr b="0" lang="en-US" sz="2400" spc="-1" strike="noStrike">
              <a:solidFill>
                <a:srgbClr val="000000"/>
              </a:solidFill>
              <a:latin typeface="Calibri"/>
            </a:endParaRPr>
          </a:p>
        </p:txBody>
      </p:sp>
      <p:pic>
        <p:nvPicPr>
          <p:cNvPr id="419" name="Picture 4" descr=""/>
          <p:cNvPicPr/>
          <p:nvPr/>
        </p:nvPicPr>
        <p:blipFill>
          <a:blip r:embed="rId1"/>
          <a:stretch/>
        </p:blipFill>
        <p:spPr>
          <a:xfrm>
            <a:off x="0" y="1452240"/>
            <a:ext cx="11855520" cy="4700520"/>
          </a:xfrm>
          <a:prstGeom prst="rect">
            <a:avLst/>
          </a:prstGeom>
          <a:ln>
            <a:noFill/>
          </a:ln>
        </p:spPr>
      </p:pic>
      <p:pic>
        <p:nvPicPr>
          <p:cNvPr id="420" name="Picture 11" descr=""/>
          <p:cNvPicPr/>
          <p:nvPr/>
        </p:nvPicPr>
        <p:blipFill>
          <a:blip r:embed="rId2"/>
          <a:stretch/>
        </p:blipFill>
        <p:spPr>
          <a:xfrm>
            <a:off x="0" y="1452240"/>
            <a:ext cx="11855520" cy="4700520"/>
          </a:xfrm>
          <a:prstGeom prst="rect">
            <a:avLst/>
          </a:prstGeom>
          <a:ln>
            <a:noFill/>
          </a:ln>
        </p:spPr>
      </p:pic>
    </p:spTree>
  </p:cSld>
  <mc:AlternateContent>
    <mc:Choice Requires="p14">
      <p:transition spd="slow" p14:dur="2000"/>
    </mc:Choice>
    <mc:Fallback>
      <p:transition spd="slow"/>
    </mc:Fallback>
  </mc:AlternateContent>
  <p:timing>
    <p:tnLst>
      <p:par>
        <p:cTn id="70" dur="indefinite" restart="never" nodeType="tmRoot">
          <p:childTnLst>
            <p:seq>
              <p:cTn id="71" dur="indefinite" nodeType="mainSeq">
                <p:childTnLst>
                  <p:par>
                    <p:cTn id="72" fill="hold">
                      <p:stCondLst>
                        <p:cond delay="0"/>
                      </p:stCondLst>
                      <p:childTnLst>
                        <p:par>
                          <p:cTn id="73" fill="hold">
                            <p:stCondLst>
                              <p:cond delay="0"/>
                            </p:stCondLst>
                            <p:childTnLst>
                              <p:par>
                                <p:cTn id="74" nodeType="withEffect" fill="hold" presetClass="entr" presetID="10">
                                  <p:stCondLst>
                                    <p:cond delay="0"/>
                                  </p:stCondLst>
                                  <p:childTnLst>
                                    <p:set>
                                      <p:cBhvr>
                                        <p:cTn id="75" dur="1" fill="hold">
                                          <p:stCondLst>
                                            <p:cond delay="0"/>
                                          </p:stCondLst>
                                        </p:cTn>
                                        <p:tgtEl>
                                          <p:spTgt spid="420"/>
                                        </p:tgtEl>
                                        <p:attrNameLst>
                                          <p:attrName>style.visibility</p:attrName>
                                        </p:attrNameLst>
                                      </p:cBhvr>
                                      <p:to>
                                        <p:strVal val="visible"/>
                                      </p:to>
                                    </p:set>
                                    <p:animEffect filter="fade" transition="in">
                                      <p:cBhvr additive="repl">
                                        <p:cTn id="76" dur="5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Y Compute Units per Shader Engine</a:t>
            </a:r>
            <a:endParaRPr b="0" lang="en-US" sz="1600" spc="-1" strike="noStrike">
              <a:solidFill>
                <a:srgbClr val="ffffff"/>
              </a:solidFill>
              <a:latin typeface="Calibri"/>
            </a:endParaRPr>
          </a:p>
        </p:txBody>
      </p:sp>
      <p:sp>
        <p:nvSpPr>
          <p:cNvPr id="422"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Architecture</a:t>
            </a:r>
            <a:endParaRPr b="0" lang="en-US" sz="2400" spc="-1" strike="noStrike">
              <a:solidFill>
                <a:srgbClr val="000000"/>
              </a:solidFill>
              <a:latin typeface="Calibri"/>
            </a:endParaRPr>
          </a:p>
        </p:txBody>
      </p:sp>
      <p:pic>
        <p:nvPicPr>
          <p:cNvPr id="423" name="Picture 11" descr=""/>
          <p:cNvPicPr/>
          <p:nvPr/>
        </p:nvPicPr>
        <p:blipFill>
          <a:blip r:embed="rId1"/>
          <a:stretch/>
        </p:blipFill>
        <p:spPr>
          <a:xfrm>
            <a:off x="0" y="1452240"/>
            <a:ext cx="11855520" cy="4700520"/>
          </a:xfrm>
          <a:prstGeom prst="rect">
            <a:avLst/>
          </a:prstGeom>
          <a:ln>
            <a:noFill/>
          </a:ln>
        </p:spPr>
      </p:pic>
      <p:pic>
        <p:nvPicPr>
          <p:cNvPr id="424" name="Picture 8" descr=""/>
          <p:cNvPicPr/>
          <p:nvPr/>
        </p:nvPicPr>
        <p:blipFill>
          <a:blip r:embed="rId2"/>
          <a:stretch/>
        </p:blipFill>
        <p:spPr>
          <a:xfrm>
            <a:off x="0" y="1452240"/>
            <a:ext cx="11855520" cy="4700520"/>
          </a:xfrm>
          <a:prstGeom prst="rect">
            <a:avLst/>
          </a:prstGeom>
          <a:ln>
            <a:noFill/>
          </a:ln>
        </p:spPr>
      </p:pic>
    </p:spTree>
  </p:cSld>
  <mc:AlternateContent>
    <mc:Choice Requires="p14">
      <p:transition spd="slow" p14:dur="2000"/>
    </mc:Choice>
    <mc:Fallback>
      <p:transition spd="slow"/>
    </mc:Fallback>
  </mc:AlternateContent>
  <p:timing>
    <p:tnLst>
      <p:par>
        <p:cTn id="77" dur="indefinite" restart="never" nodeType="tmRoot">
          <p:childTnLst>
            <p:seq>
              <p:cTn id="78" dur="indefinite" nodeType="mainSeq">
                <p:childTnLst>
                  <p:par>
                    <p:cTn id="79" fill="hold">
                      <p:stCondLst>
                        <p:cond delay="0"/>
                      </p:stCondLst>
                      <p:childTnLst>
                        <p:par>
                          <p:cTn id="80" fill="hold">
                            <p:stCondLst>
                              <p:cond delay="0"/>
                            </p:stCondLst>
                            <p:childTnLst>
                              <p:par>
                                <p:cTn id="81" nodeType="withEffect" fill="hold" presetClass="entr" presetID="10">
                                  <p:stCondLst>
                                    <p:cond delay="0"/>
                                  </p:stCondLst>
                                  <p:childTnLst>
                                    <p:set>
                                      <p:cBhvr>
                                        <p:cTn id="82" dur="1" fill="hold">
                                          <p:stCondLst>
                                            <p:cond delay="0"/>
                                          </p:stCondLst>
                                        </p:cTn>
                                        <p:tgtEl>
                                          <p:spTgt spid="424"/>
                                        </p:tgtEl>
                                        <p:attrNameLst>
                                          <p:attrName>style.visibility</p:attrName>
                                        </p:attrNameLst>
                                      </p:cBhvr>
                                      <p:to>
                                        <p:strVal val="visible"/>
                                      </p:to>
                                    </p:set>
                                    <p:animEffect filter="fade" transition="in">
                                      <p:cBhvr additive="repl">
                                        <p:cTn id="83" dur="5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4 SIMD Units per CU</a:t>
            </a:r>
            <a:endParaRPr b="0" lang="en-US" sz="1600" spc="-1" strike="noStrike">
              <a:solidFill>
                <a:srgbClr val="ffffff"/>
              </a:solidFill>
              <a:latin typeface="Calibri"/>
            </a:endParaRPr>
          </a:p>
        </p:txBody>
      </p:sp>
      <p:sp>
        <p:nvSpPr>
          <p:cNvPr id="426"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Compute Unit</a:t>
            </a:r>
            <a:endParaRPr b="0" lang="en-US" sz="2400" spc="-1" strike="noStrike">
              <a:solidFill>
                <a:srgbClr val="000000"/>
              </a:solidFill>
              <a:latin typeface="Calibri"/>
            </a:endParaRPr>
          </a:p>
        </p:txBody>
      </p:sp>
      <p:pic>
        <p:nvPicPr>
          <p:cNvPr id="427" name="Picture 8" descr=""/>
          <p:cNvPicPr/>
          <p:nvPr/>
        </p:nvPicPr>
        <p:blipFill>
          <a:blip r:embed="rId1"/>
          <a:stretch/>
        </p:blipFill>
        <p:spPr>
          <a:xfrm>
            <a:off x="0" y="1452240"/>
            <a:ext cx="11855520" cy="4700520"/>
          </a:xfrm>
          <a:prstGeom prst="rect">
            <a:avLst/>
          </a:prstGeom>
          <a:ln>
            <a:noFill/>
          </a:ln>
        </p:spPr>
      </p:pic>
      <p:grpSp>
        <p:nvGrpSpPr>
          <p:cNvPr id="428" name="Group 3"/>
          <p:cNvGrpSpPr/>
          <p:nvPr/>
        </p:nvGrpSpPr>
        <p:grpSpPr>
          <a:xfrm>
            <a:off x="306000" y="2365560"/>
            <a:ext cx="10557720" cy="1751400"/>
            <a:chOff x="306000" y="2365560"/>
            <a:chExt cx="10557720" cy="1751400"/>
          </a:xfrm>
        </p:grpSpPr>
        <p:sp>
          <p:nvSpPr>
            <p:cNvPr id="429" name="CustomShape 4"/>
            <p:cNvSpPr/>
            <p:nvPr/>
          </p:nvSpPr>
          <p:spPr>
            <a:xfrm>
              <a:off x="1783080" y="2876760"/>
              <a:ext cx="7347240" cy="369360"/>
            </a:xfrm>
            <a:prstGeom prst="rect">
              <a:avLst/>
            </a:prstGeom>
            <a:solidFill>
              <a:srgbClr val="3fa9f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Scheduler</a:t>
              </a:r>
              <a:endParaRPr b="0" lang="en-US" sz="1600" spc="-1" strike="noStrike">
                <a:latin typeface="Arial"/>
              </a:endParaRPr>
            </a:p>
          </p:txBody>
        </p:sp>
        <p:grpSp>
          <p:nvGrpSpPr>
            <p:cNvPr id="430" name="Group 5"/>
            <p:cNvGrpSpPr/>
            <p:nvPr/>
          </p:nvGrpSpPr>
          <p:grpSpPr>
            <a:xfrm>
              <a:off x="9225000" y="2876760"/>
              <a:ext cx="1638720" cy="1240200"/>
              <a:chOff x="9225000" y="2876760"/>
              <a:chExt cx="1638720" cy="1240200"/>
            </a:xfrm>
          </p:grpSpPr>
          <p:sp>
            <p:nvSpPr>
              <p:cNvPr id="431" name="CustomShape 6"/>
              <p:cNvSpPr/>
              <p:nvPr/>
            </p:nvSpPr>
            <p:spPr>
              <a:xfrm>
                <a:off x="9225000" y="2876760"/>
                <a:ext cx="71352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cap="all">
                    <a:solidFill>
                      <a:srgbClr val="ffffff"/>
                    </a:solidFill>
                    <a:latin typeface="Calibri"/>
                  </a:rPr>
                  <a:t>Tex</a:t>
                </a:r>
                <a:endParaRPr b="0" lang="en-US" sz="1400" spc="-1" strike="noStrike">
                  <a:latin typeface="Arial"/>
                </a:endParaRPr>
              </a:p>
            </p:txBody>
          </p:sp>
          <p:sp>
            <p:nvSpPr>
              <p:cNvPr id="432" name="CustomShape 7"/>
              <p:cNvSpPr/>
              <p:nvPr/>
            </p:nvSpPr>
            <p:spPr>
              <a:xfrm>
                <a:off x="9225000" y="3196800"/>
                <a:ext cx="71352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cap="all">
                    <a:solidFill>
                      <a:srgbClr val="ffffff"/>
                    </a:solidFill>
                    <a:latin typeface="Calibri"/>
                  </a:rPr>
                  <a:t>Tex</a:t>
                </a:r>
                <a:endParaRPr b="0" lang="en-US" sz="1400" spc="-1" strike="noStrike">
                  <a:latin typeface="Arial"/>
                </a:endParaRPr>
              </a:p>
            </p:txBody>
          </p:sp>
          <p:sp>
            <p:nvSpPr>
              <p:cNvPr id="433" name="CustomShape 8"/>
              <p:cNvSpPr/>
              <p:nvPr/>
            </p:nvSpPr>
            <p:spPr>
              <a:xfrm>
                <a:off x="9225000" y="3517560"/>
                <a:ext cx="71352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cap="all">
                    <a:solidFill>
                      <a:srgbClr val="ffffff"/>
                    </a:solidFill>
                    <a:latin typeface="Calibri"/>
                  </a:rPr>
                  <a:t>Tex</a:t>
                </a:r>
                <a:endParaRPr b="0" lang="en-US" sz="1400" spc="-1" strike="noStrike">
                  <a:latin typeface="Arial"/>
                </a:endParaRPr>
              </a:p>
            </p:txBody>
          </p:sp>
          <p:sp>
            <p:nvSpPr>
              <p:cNvPr id="434" name="CustomShape 9"/>
              <p:cNvSpPr/>
              <p:nvPr/>
            </p:nvSpPr>
            <p:spPr>
              <a:xfrm>
                <a:off x="9225000" y="3837600"/>
                <a:ext cx="71352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cap="all">
                    <a:solidFill>
                      <a:srgbClr val="ffffff"/>
                    </a:solidFill>
                    <a:latin typeface="Calibri"/>
                  </a:rPr>
                  <a:t>Tex</a:t>
                </a:r>
                <a:endParaRPr b="0" lang="en-US" sz="1400" spc="-1" strike="noStrike">
                  <a:latin typeface="Arial"/>
                </a:endParaRPr>
              </a:p>
            </p:txBody>
          </p:sp>
          <p:grpSp>
            <p:nvGrpSpPr>
              <p:cNvPr id="435" name="Group 10"/>
              <p:cNvGrpSpPr/>
              <p:nvPr/>
            </p:nvGrpSpPr>
            <p:grpSpPr>
              <a:xfrm>
                <a:off x="10002960" y="2876760"/>
                <a:ext cx="582480" cy="279360"/>
                <a:chOff x="10002960" y="2876760"/>
                <a:chExt cx="582480" cy="279360"/>
              </a:xfrm>
            </p:grpSpPr>
            <p:sp>
              <p:nvSpPr>
                <p:cNvPr id="436" name="CustomShape 11"/>
                <p:cNvSpPr/>
                <p:nvPr/>
              </p:nvSpPr>
              <p:spPr>
                <a:xfrm>
                  <a:off x="10002960" y="28767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37" name="CustomShape 12"/>
                <p:cNvSpPr/>
                <p:nvPr/>
              </p:nvSpPr>
              <p:spPr>
                <a:xfrm>
                  <a:off x="10161000" y="28767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38" name="CustomShape 13"/>
                <p:cNvSpPr/>
                <p:nvPr/>
              </p:nvSpPr>
              <p:spPr>
                <a:xfrm>
                  <a:off x="10319040" y="28767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39" name="CustomShape 14"/>
                <p:cNvSpPr/>
                <p:nvPr/>
              </p:nvSpPr>
              <p:spPr>
                <a:xfrm>
                  <a:off x="10477440" y="28767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grpSp>
          <p:grpSp>
            <p:nvGrpSpPr>
              <p:cNvPr id="440" name="Group 15"/>
              <p:cNvGrpSpPr/>
              <p:nvPr/>
            </p:nvGrpSpPr>
            <p:grpSpPr>
              <a:xfrm>
                <a:off x="10002960" y="3196800"/>
                <a:ext cx="582480" cy="279360"/>
                <a:chOff x="10002960" y="3196800"/>
                <a:chExt cx="582480" cy="279360"/>
              </a:xfrm>
            </p:grpSpPr>
            <p:sp>
              <p:nvSpPr>
                <p:cNvPr id="441" name="CustomShape 16"/>
                <p:cNvSpPr/>
                <p:nvPr/>
              </p:nvSpPr>
              <p:spPr>
                <a:xfrm>
                  <a:off x="10002960" y="31968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42" name="CustomShape 17"/>
                <p:cNvSpPr/>
                <p:nvPr/>
              </p:nvSpPr>
              <p:spPr>
                <a:xfrm>
                  <a:off x="10161000" y="31968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43" name="CustomShape 18"/>
                <p:cNvSpPr/>
                <p:nvPr/>
              </p:nvSpPr>
              <p:spPr>
                <a:xfrm>
                  <a:off x="10319040" y="31968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44" name="CustomShape 19"/>
                <p:cNvSpPr/>
                <p:nvPr/>
              </p:nvSpPr>
              <p:spPr>
                <a:xfrm>
                  <a:off x="10477440" y="31968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grpSp>
          <p:grpSp>
            <p:nvGrpSpPr>
              <p:cNvPr id="445" name="Group 20"/>
              <p:cNvGrpSpPr/>
              <p:nvPr/>
            </p:nvGrpSpPr>
            <p:grpSpPr>
              <a:xfrm>
                <a:off x="10002960" y="3517560"/>
                <a:ext cx="582480" cy="279360"/>
                <a:chOff x="10002960" y="3517560"/>
                <a:chExt cx="582480" cy="279360"/>
              </a:xfrm>
            </p:grpSpPr>
            <p:sp>
              <p:nvSpPr>
                <p:cNvPr id="446" name="CustomShape 21"/>
                <p:cNvSpPr/>
                <p:nvPr/>
              </p:nvSpPr>
              <p:spPr>
                <a:xfrm>
                  <a:off x="10002960" y="35175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47" name="CustomShape 22"/>
                <p:cNvSpPr/>
                <p:nvPr/>
              </p:nvSpPr>
              <p:spPr>
                <a:xfrm>
                  <a:off x="10161000" y="35175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48" name="CustomShape 23"/>
                <p:cNvSpPr/>
                <p:nvPr/>
              </p:nvSpPr>
              <p:spPr>
                <a:xfrm>
                  <a:off x="10319040" y="35175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49" name="CustomShape 24"/>
                <p:cNvSpPr/>
                <p:nvPr/>
              </p:nvSpPr>
              <p:spPr>
                <a:xfrm>
                  <a:off x="10477440" y="35175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grpSp>
          <p:grpSp>
            <p:nvGrpSpPr>
              <p:cNvPr id="450" name="Group 25"/>
              <p:cNvGrpSpPr/>
              <p:nvPr/>
            </p:nvGrpSpPr>
            <p:grpSpPr>
              <a:xfrm>
                <a:off x="10002960" y="3837600"/>
                <a:ext cx="582480" cy="279360"/>
                <a:chOff x="10002960" y="3837600"/>
                <a:chExt cx="582480" cy="279360"/>
              </a:xfrm>
            </p:grpSpPr>
            <p:sp>
              <p:nvSpPr>
                <p:cNvPr id="451" name="CustomShape 26"/>
                <p:cNvSpPr/>
                <p:nvPr/>
              </p:nvSpPr>
              <p:spPr>
                <a:xfrm>
                  <a:off x="10002960" y="38376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52" name="CustomShape 27"/>
                <p:cNvSpPr/>
                <p:nvPr/>
              </p:nvSpPr>
              <p:spPr>
                <a:xfrm>
                  <a:off x="10161000" y="38376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53" name="CustomShape 28"/>
                <p:cNvSpPr/>
                <p:nvPr/>
              </p:nvSpPr>
              <p:spPr>
                <a:xfrm>
                  <a:off x="10319040" y="38376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54" name="CustomShape 29"/>
                <p:cNvSpPr/>
                <p:nvPr/>
              </p:nvSpPr>
              <p:spPr>
                <a:xfrm>
                  <a:off x="10477440" y="38376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grpSp>
          <p:sp>
            <p:nvSpPr>
              <p:cNvPr id="455" name="CustomShape 30"/>
              <p:cNvSpPr/>
              <p:nvPr/>
            </p:nvSpPr>
            <p:spPr>
              <a:xfrm>
                <a:off x="10665000" y="2877120"/>
                <a:ext cx="198720" cy="123984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400" spc="-1" strike="noStrike" cap="all">
                    <a:solidFill>
                      <a:srgbClr val="ffffff"/>
                    </a:solidFill>
                    <a:latin typeface="Calibri"/>
                  </a:rPr>
                  <a:t>L1</a:t>
                </a:r>
                <a:endParaRPr b="0" lang="en-US" sz="1400" spc="-1" strike="noStrike">
                  <a:latin typeface="Arial"/>
                </a:endParaRPr>
              </a:p>
            </p:txBody>
          </p:sp>
        </p:grpSp>
        <p:sp>
          <p:nvSpPr>
            <p:cNvPr id="456" name="CustomShape 31"/>
            <p:cNvSpPr/>
            <p:nvPr/>
          </p:nvSpPr>
          <p:spPr>
            <a:xfrm>
              <a:off x="5550840" y="3301200"/>
              <a:ext cx="383760" cy="365400"/>
            </a:xfrm>
            <a:prstGeom prst="rect">
              <a:avLst/>
            </a:prstGeom>
            <a:solidFill>
              <a:srgbClr val="de212c"/>
            </a:solidFill>
            <a:ln>
              <a:noFill/>
            </a:ln>
          </p:spPr>
          <p:style>
            <a:lnRef idx="2">
              <a:schemeClr val="accent1">
                <a:shade val="50000"/>
              </a:schemeClr>
            </a:lnRef>
            <a:fillRef idx="1">
              <a:schemeClr val="accent1"/>
            </a:fillRef>
            <a:effectRef idx="0">
              <a:schemeClr val="accent1"/>
            </a:effectRef>
            <a:fontRef idx="minor"/>
          </p:style>
          <p:txBody>
            <a:bodyPr wrap="none" lIns="0" rIns="0" tIns="0" bIns="0" anchor="ctr">
              <a:noAutofit/>
            </a:bodyPr>
            <a:p>
              <a:pPr algn="ctr">
                <a:lnSpc>
                  <a:spcPct val="100000"/>
                </a:lnSpc>
              </a:pPr>
              <a:r>
                <a:rPr b="0" lang="en-US" sz="1000" spc="-1" strike="noStrike" cap="all">
                  <a:solidFill>
                    <a:srgbClr val="ffffff"/>
                  </a:solidFill>
                  <a:latin typeface="Calibri"/>
                </a:rPr>
                <a:t>SALU</a:t>
              </a:r>
              <a:endParaRPr b="0" lang="en-US" sz="1000" spc="-1" strike="noStrike">
                <a:latin typeface="Arial"/>
              </a:endParaRPr>
            </a:p>
          </p:txBody>
        </p:sp>
        <p:sp>
          <p:nvSpPr>
            <p:cNvPr id="457" name="CustomShape 32"/>
            <p:cNvSpPr/>
            <p:nvPr/>
          </p:nvSpPr>
          <p:spPr>
            <a:xfrm>
              <a:off x="5550840" y="3717720"/>
              <a:ext cx="383760" cy="1846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000" spc="-1" strike="noStrike" cap="all">
                  <a:solidFill>
                    <a:srgbClr val="ffffff"/>
                  </a:solidFill>
                  <a:latin typeface="Calibri"/>
                </a:rPr>
                <a:t>SGPR</a:t>
              </a:r>
              <a:endParaRPr b="0" lang="en-US" sz="1000" spc="-1" strike="noStrike">
                <a:latin typeface="Arial"/>
              </a:endParaRPr>
            </a:p>
          </p:txBody>
        </p:sp>
        <p:grpSp>
          <p:nvGrpSpPr>
            <p:cNvPr id="458" name="Group 33"/>
            <p:cNvGrpSpPr/>
            <p:nvPr/>
          </p:nvGrpSpPr>
          <p:grpSpPr>
            <a:xfrm>
              <a:off x="6004080" y="3290760"/>
              <a:ext cx="1519920" cy="389160"/>
              <a:chOff x="6004080" y="3290760"/>
              <a:chExt cx="1519920" cy="389160"/>
            </a:xfrm>
          </p:grpSpPr>
          <p:grpSp>
            <p:nvGrpSpPr>
              <p:cNvPr id="459" name="Group 34"/>
              <p:cNvGrpSpPr/>
              <p:nvPr/>
            </p:nvGrpSpPr>
            <p:grpSpPr>
              <a:xfrm>
                <a:off x="6004080" y="3290760"/>
                <a:ext cx="1519920" cy="389160"/>
                <a:chOff x="6004080" y="3290760"/>
                <a:chExt cx="1519920" cy="389160"/>
              </a:xfrm>
            </p:grpSpPr>
            <p:sp>
              <p:nvSpPr>
                <p:cNvPr id="460" name="CustomShape 35"/>
                <p:cNvSpPr/>
                <p:nvPr/>
              </p:nvSpPr>
              <p:spPr>
                <a:xfrm>
                  <a:off x="6004080" y="329256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61" name="Line 36"/>
                <p:cNvSpPr/>
                <p:nvPr/>
              </p:nvSpPr>
              <p:spPr>
                <a:xfrm>
                  <a:off x="61005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62" name="Line 37"/>
                <p:cNvSpPr/>
                <p:nvPr/>
              </p:nvSpPr>
              <p:spPr>
                <a:xfrm>
                  <a:off x="6194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63" name="Line 38"/>
                <p:cNvSpPr/>
                <p:nvPr/>
              </p:nvSpPr>
              <p:spPr>
                <a:xfrm>
                  <a:off x="6289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64" name="Line 39"/>
                <p:cNvSpPr/>
                <p:nvPr/>
              </p:nvSpPr>
              <p:spPr>
                <a:xfrm>
                  <a:off x="6383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65" name="Line 40"/>
                <p:cNvSpPr/>
                <p:nvPr/>
              </p:nvSpPr>
              <p:spPr>
                <a:xfrm>
                  <a:off x="6478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66" name="Line 41"/>
                <p:cNvSpPr/>
                <p:nvPr/>
              </p:nvSpPr>
              <p:spPr>
                <a:xfrm>
                  <a:off x="65725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67" name="Line 42"/>
                <p:cNvSpPr/>
                <p:nvPr/>
              </p:nvSpPr>
              <p:spPr>
                <a:xfrm>
                  <a:off x="6666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68" name="Line 43"/>
                <p:cNvSpPr/>
                <p:nvPr/>
              </p:nvSpPr>
              <p:spPr>
                <a:xfrm>
                  <a:off x="67615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69" name="Line 44"/>
                <p:cNvSpPr/>
                <p:nvPr/>
              </p:nvSpPr>
              <p:spPr>
                <a:xfrm>
                  <a:off x="6855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70" name="Line 45"/>
                <p:cNvSpPr/>
                <p:nvPr/>
              </p:nvSpPr>
              <p:spPr>
                <a:xfrm>
                  <a:off x="69501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71" name="Line 46"/>
                <p:cNvSpPr/>
                <p:nvPr/>
              </p:nvSpPr>
              <p:spPr>
                <a:xfrm>
                  <a:off x="7044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72" name="Line 47"/>
                <p:cNvSpPr/>
                <p:nvPr/>
              </p:nvSpPr>
              <p:spPr>
                <a:xfrm>
                  <a:off x="71391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73" name="Line 48"/>
                <p:cNvSpPr/>
                <p:nvPr/>
              </p:nvSpPr>
              <p:spPr>
                <a:xfrm>
                  <a:off x="72334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74" name="Line 49"/>
                <p:cNvSpPr/>
                <p:nvPr/>
              </p:nvSpPr>
              <p:spPr>
                <a:xfrm>
                  <a:off x="742248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75" name="Line 50"/>
                <p:cNvSpPr/>
                <p:nvPr/>
              </p:nvSpPr>
              <p:spPr>
                <a:xfrm>
                  <a:off x="732816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476" name="CustomShape 51"/>
              <p:cNvSpPr/>
              <p:nvPr/>
            </p:nvSpPr>
            <p:spPr>
              <a:xfrm>
                <a:off x="6463440" y="336348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477" name="CustomShape 52"/>
            <p:cNvSpPr/>
            <p:nvPr/>
          </p:nvSpPr>
          <p:spPr>
            <a:xfrm>
              <a:off x="601236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sp>
          <p:nvSpPr>
            <p:cNvPr id="478" name="CustomShape 53"/>
            <p:cNvSpPr/>
            <p:nvPr/>
          </p:nvSpPr>
          <p:spPr>
            <a:xfrm>
              <a:off x="4680000" y="3301200"/>
              <a:ext cx="794160" cy="79416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LDS</a:t>
              </a:r>
              <a:endParaRPr b="0" lang="en-US" sz="1600" spc="-1" strike="noStrike">
                <a:latin typeface="Arial"/>
              </a:endParaRPr>
            </a:p>
          </p:txBody>
        </p:sp>
        <p:sp>
          <p:nvSpPr>
            <p:cNvPr id="479" name="CustomShape 54"/>
            <p:cNvSpPr/>
            <p:nvPr/>
          </p:nvSpPr>
          <p:spPr>
            <a:xfrm>
              <a:off x="1469880" y="2965680"/>
              <a:ext cx="195120" cy="195120"/>
            </a:xfrm>
            <a:prstGeom prst="rect">
              <a:avLst/>
            </a:prstGeom>
            <a:solidFill>
              <a:srgbClr val="de212c"/>
            </a:solidFill>
            <a:ln>
              <a:noFill/>
            </a:ln>
          </p:spPr>
          <p:style>
            <a:lnRef idx="2">
              <a:schemeClr val="accent1">
                <a:shade val="50000"/>
              </a:schemeClr>
            </a:lnRef>
            <a:fillRef idx="1">
              <a:schemeClr val="accent1"/>
            </a:fillRef>
            <a:effectRef idx="0">
              <a:schemeClr val="accent1"/>
            </a:effectRef>
            <a:fontRef idx="minor"/>
          </p:style>
        </p:sp>
        <p:sp>
          <p:nvSpPr>
            <p:cNvPr id="480" name="CustomShape 55"/>
            <p:cNvSpPr/>
            <p:nvPr/>
          </p:nvSpPr>
          <p:spPr>
            <a:xfrm>
              <a:off x="306000" y="2365560"/>
              <a:ext cx="1490040" cy="516600"/>
            </a:xfrm>
            <a:prstGeom prst="rect">
              <a:avLst/>
            </a:prstGeom>
            <a:noFill/>
            <a:ln>
              <a:noFill/>
            </a:ln>
          </p:spPr>
          <p:style>
            <a:lnRef idx="0"/>
            <a:fillRef idx="0"/>
            <a:effectRef idx="0"/>
            <a:fontRef idx="minor"/>
          </p:style>
          <p:txBody>
            <a:bodyPr lIns="90000" rIns="90000" tIns="45000" bIns="45000">
              <a:spAutoFit/>
            </a:bodyPr>
            <a:p>
              <a:pPr>
                <a:lnSpc>
                  <a:spcPct val="100000"/>
                </a:lnSpc>
                <a:spcAft>
                  <a:spcPts val="601"/>
                </a:spcAft>
              </a:pPr>
              <a:r>
                <a:rPr b="0" lang="en-US" sz="1400" spc="-1" strike="noStrike" cap="all">
                  <a:solidFill>
                    <a:srgbClr val="ffffff"/>
                  </a:solidFill>
                  <a:latin typeface="Calibri"/>
                </a:rPr>
                <a:t>Branch &amp; Message Unit</a:t>
              </a:r>
              <a:endParaRPr b="0" lang="en-US" sz="1400" spc="-1" strike="noStrike">
                <a:latin typeface="Arial"/>
              </a:endParaRPr>
            </a:p>
          </p:txBody>
        </p:sp>
        <p:sp>
          <p:nvSpPr>
            <p:cNvPr id="481" name="Line 56"/>
            <p:cNvSpPr/>
            <p:nvPr/>
          </p:nvSpPr>
          <p:spPr>
            <a:xfrm>
              <a:off x="1269720" y="2831760"/>
              <a:ext cx="260640" cy="181080"/>
            </a:xfrm>
            <a:prstGeom prst="line">
              <a:avLst/>
            </a:prstGeom>
            <a:ln w="15840">
              <a:solidFill>
                <a:schemeClr val="bg1"/>
              </a:solidFill>
              <a:round/>
              <a:tailEnd len="med" type="oval" w="med"/>
            </a:ln>
          </p:spPr>
          <p:style>
            <a:lnRef idx="1">
              <a:schemeClr val="accent1"/>
            </a:lnRef>
            <a:fillRef idx="0">
              <a:schemeClr val="accent1"/>
            </a:fillRef>
            <a:effectRef idx="0">
              <a:schemeClr val="accent1"/>
            </a:effectRef>
            <a:fontRef idx="minor"/>
          </p:style>
        </p:sp>
        <p:grpSp>
          <p:nvGrpSpPr>
            <p:cNvPr id="482" name="Group 57"/>
            <p:cNvGrpSpPr/>
            <p:nvPr/>
          </p:nvGrpSpPr>
          <p:grpSpPr>
            <a:xfrm>
              <a:off x="7619040" y="3292200"/>
              <a:ext cx="1519920" cy="389160"/>
              <a:chOff x="7619040" y="3292200"/>
              <a:chExt cx="1519920" cy="389160"/>
            </a:xfrm>
          </p:grpSpPr>
          <p:grpSp>
            <p:nvGrpSpPr>
              <p:cNvPr id="483" name="Group 58"/>
              <p:cNvGrpSpPr/>
              <p:nvPr/>
            </p:nvGrpSpPr>
            <p:grpSpPr>
              <a:xfrm>
                <a:off x="7619040" y="3292200"/>
                <a:ext cx="1519920" cy="389160"/>
                <a:chOff x="7619040" y="3292200"/>
                <a:chExt cx="1519920" cy="389160"/>
              </a:xfrm>
            </p:grpSpPr>
            <p:sp>
              <p:nvSpPr>
                <p:cNvPr id="484" name="CustomShape 59"/>
                <p:cNvSpPr/>
                <p:nvPr/>
              </p:nvSpPr>
              <p:spPr>
                <a:xfrm>
                  <a:off x="7619040" y="329400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485" name="Line 60"/>
                <p:cNvSpPr/>
                <p:nvPr/>
              </p:nvSpPr>
              <p:spPr>
                <a:xfrm>
                  <a:off x="7715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86" name="Line 61"/>
                <p:cNvSpPr/>
                <p:nvPr/>
              </p:nvSpPr>
              <p:spPr>
                <a:xfrm>
                  <a:off x="78098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87" name="Line 62"/>
                <p:cNvSpPr/>
                <p:nvPr/>
              </p:nvSpPr>
              <p:spPr>
                <a:xfrm>
                  <a:off x="7904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88" name="Line 63"/>
                <p:cNvSpPr/>
                <p:nvPr/>
              </p:nvSpPr>
              <p:spPr>
                <a:xfrm>
                  <a:off x="7998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89" name="Line 64"/>
                <p:cNvSpPr/>
                <p:nvPr/>
              </p:nvSpPr>
              <p:spPr>
                <a:xfrm>
                  <a:off x="8093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90" name="Line 65"/>
                <p:cNvSpPr/>
                <p:nvPr/>
              </p:nvSpPr>
              <p:spPr>
                <a:xfrm>
                  <a:off x="8187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91" name="Line 66"/>
                <p:cNvSpPr/>
                <p:nvPr/>
              </p:nvSpPr>
              <p:spPr>
                <a:xfrm>
                  <a:off x="828180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92" name="Line 67"/>
                <p:cNvSpPr/>
                <p:nvPr/>
              </p:nvSpPr>
              <p:spPr>
                <a:xfrm>
                  <a:off x="8376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93" name="Line 68"/>
                <p:cNvSpPr/>
                <p:nvPr/>
              </p:nvSpPr>
              <p:spPr>
                <a:xfrm>
                  <a:off x="847080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94" name="Line 69"/>
                <p:cNvSpPr/>
                <p:nvPr/>
              </p:nvSpPr>
              <p:spPr>
                <a:xfrm>
                  <a:off x="856512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95" name="Line 70"/>
                <p:cNvSpPr/>
                <p:nvPr/>
              </p:nvSpPr>
              <p:spPr>
                <a:xfrm>
                  <a:off x="86594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96" name="Line 71"/>
                <p:cNvSpPr/>
                <p:nvPr/>
              </p:nvSpPr>
              <p:spPr>
                <a:xfrm>
                  <a:off x="875412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97" name="Line 72"/>
                <p:cNvSpPr/>
                <p:nvPr/>
              </p:nvSpPr>
              <p:spPr>
                <a:xfrm>
                  <a:off x="88484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98" name="Line 73"/>
                <p:cNvSpPr/>
                <p:nvPr/>
              </p:nvSpPr>
              <p:spPr>
                <a:xfrm>
                  <a:off x="9037440" y="32922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499" name="Line 74"/>
                <p:cNvSpPr/>
                <p:nvPr/>
              </p:nvSpPr>
              <p:spPr>
                <a:xfrm>
                  <a:off x="8942760" y="32922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500" name="CustomShape 75"/>
              <p:cNvSpPr/>
              <p:nvPr/>
            </p:nvSpPr>
            <p:spPr>
              <a:xfrm>
                <a:off x="8078400" y="336492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501" name="CustomShape 76"/>
            <p:cNvSpPr/>
            <p:nvPr/>
          </p:nvSpPr>
          <p:spPr>
            <a:xfrm>
              <a:off x="762552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grpSp>
          <p:nvGrpSpPr>
            <p:cNvPr id="502" name="Group 77"/>
            <p:cNvGrpSpPr/>
            <p:nvPr/>
          </p:nvGrpSpPr>
          <p:grpSpPr>
            <a:xfrm>
              <a:off x="3090600" y="3290040"/>
              <a:ext cx="1519920" cy="389520"/>
              <a:chOff x="3090600" y="3290040"/>
              <a:chExt cx="1519920" cy="389520"/>
            </a:xfrm>
          </p:grpSpPr>
          <p:grpSp>
            <p:nvGrpSpPr>
              <p:cNvPr id="503" name="Group 78"/>
              <p:cNvGrpSpPr/>
              <p:nvPr/>
            </p:nvGrpSpPr>
            <p:grpSpPr>
              <a:xfrm>
                <a:off x="3090600" y="3290040"/>
                <a:ext cx="1519920" cy="389520"/>
                <a:chOff x="3090600" y="3290040"/>
                <a:chExt cx="1519920" cy="389520"/>
              </a:xfrm>
            </p:grpSpPr>
            <p:sp>
              <p:nvSpPr>
                <p:cNvPr id="504" name="CustomShape 79"/>
                <p:cNvSpPr/>
                <p:nvPr/>
              </p:nvSpPr>
              <p:spPr>
                <a:xfrm>
                  <a:off x="3090600" y="329184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05" name="Line 80"/>
                <p:cNvSpPr/>
                <p:nvPr/>
              </p:nvSpPr>
              <p:spPr>
                <a:xfrm>
                  <a:off x="31870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06" name="Line 81"/>
                <p:cNvSpPr/>
                <p:nvPr/>
              </p:nvSpPr>
              <p:spPr>
                <a:xfrm>
                  <a:off x="32814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07" name="Line 82"/>
                <p:cNvSpPr/>
                <p:nvPr/>
              </p:nvSpPr>
              <p:spPr>
                <a:xfrm>
                  <a:off x="33757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08" name="Line 83"/>
                <p:cNvSpPr/>
                <p:nvPr/>
              </p:nvSpPr>
              <p:spPr>
                <a:xfrm>
                  <a:off x="34704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09" name="Line 84"/>
                <p:cNvSpPr/>
                <p:nvPr/>
              </p:nvSpPr>
              <p:spPr>
                <a:xfrm>
                  <a:off x="35647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10" name="Line 85"/>
                <p:cNvSpPr/>
                <p:nvPr/>
              </p:nvSpPr>
              <p:spPr>
                <a:xfrm>
                  <a:off x="36590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11" name="Line 86"/>
                <p:cNvSpPr/>
                <p:nvPr/>
              </p:nvSpPr>
              <p:spPr>
                <a:xfrm>
                  <a:off x="37537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12" name="Line 87"/>
                <p:cNvSpPr/>
                <p:nvPr/>
              </p:nvSpPr>
              <p:spPr>
                <a:xfrm>
                  <a:off x="38480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13" name="Line 88"/>
                <p:cNvSpPr/>
                <p:nvPr/>
              </p:nvSpPr>
              <p:spPr>
                <a:xfrm>
                  <a:off x="39423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14" name="Line 89"/>
                <p:cNvSpPr/>
                <p:nvPr/>
              </p:nvSpPr>
              <p:spPr>
                <a:xfrm>
                  <a:off x="40370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15" name="Line 90"/>
                <p:cNvSpPr/>
                <p:nvPr/>
              </p:nvSpPr>
              <p:spPr>
                <a:xfrm>
                  <a:off x="41313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16" name="Line 91"/>
                <p:cNvSpPr/>
                <p:nvPr/>
              </p:nvSpPr>
              <p:spPr>
                <a:xfrm>
                  <a:off x="42256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17" name="Line 92"/>
                <p:cNvSpPr/>
                <p:nvPr/>
              </p:nvSpPr>
              <p:spPr>
                <a:xfrm>
                  <a:off x="43203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18" name="Line 93"/>
                <p:cNvSpPr/>
                <p:nvPr/>
              </p:nvSpPr>
              <p:spPr>
                <a:xfrm>
                  <a:off x="450900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19" name="Line 94"/>
                <p:cNvSpPr/>
                <p:nvPr/>
              </p:nvSpPr>
              <p:spPr>
                <a:xfrm>
                  <a:off x="441468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520" name="CustomShape 95"/>
              <p:cNvSpPr/>
              <p:nvPr/>
            </p:nvSpPr>
            <p:spPr>
              <a:xfrm>
                <a:off x="3550320" y="336276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521" name="CustomShape 96"/>
            <p:cNvSpPr/>
            <p:nvPr/>
          </p:nvSpPr>
          <p:spPr>
            <a:xfrm>
              <a:off x="309816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grpSp>
          <p:nvGrpSpPr>
            <p:cNvPr id="522" name="Group 97"/>
            <p:cNvGrpSpPr/>
            <p:nvPr/>
          </p:nvGrpSpPr>
          <p:grpSpPr>
            <a:xfrm>
              <a:off x="1482120" y="3290760"/>
              <a:ext cx="1519920" cy="389160"/>
              <a:chOff x="1482120" y="3290760"/>
              <a:chExt cx="1519920" cy="389160"/>
            </a:xfrm>
          </p:grpSpPr>
          <p:grpSp>
            <p:nvGrpSpPr>
              <p:cNvPr id="523" name="Group 98"/>
              <p:cNvGrpSpPr/>
              <p:nvPr/>
            </p:nvGrpSpPr>
            <p:grpSpPr>
              <a:xfrm>
                <a:off x="1482120" y="3290760"/>
                <a:ext cx="1519920" cy="389160"/>
                <a:chOff x="1482120" y="3290760"/>
                <a:chExt cx="1519920" cy="389160"/>
              </a:xfrm>
            </p:grpSpPr>
            <p:sp>
              <p:nvSpPr>
                <p:cNvPr id="524" name="CustomShape 99"/>
                <p:cNvSpPr/>
                <p:nvPr/>
              </p:nvSpPr>
              <p:spPr>
                <a:xfrm>
                  <a:off x="1482120" y="329256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25" name="Line 100"/>
                <p:cNvSpPr/>
                <p:nvPr/>
              </p:nvSpPr>
              <p:spPr>
                <a:xfrm>
                  <a:off x="15786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26" name="Line 101"/>
                <p:cNvSpPr/>
                <p:nvPr/>
              </p:nvSpPr>
              <p:spPr>
                <a:xfrm>
                  <a:off x="16729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27" name="Line 102"/>
                <p:cNvSpPr/>
                <p:nvPr/>
              </p:nvSpPr>
              <p:spPr>
                <a:xfrm>
                  <a:off x="17676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28" name="Line 103"/>
                <p:cNvSpPr/>
                <p:nvPr/>
              </p:nvSpPr>
              <p:spPr>
                <a:xfrm>
                  <a:off x="18619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29" name="Line 104"/>
                <p:cNvSpPr/>
                <p:nvPr/>
              </p:nvSpPr>
              <p:spPr>
                <a:xfrm>
                  <a:off x="19562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30" name="Line 105"/>
                <p:cNvSpPr/>
                <p:nvPr/>
              </p:nvSpPr>
              <p:spPr>
                <a:xfrm>
                  <a:off x="20509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31" name="Line 106"/>
                <p:cNvSpPr/>
                <p:nvPr/>
              </p:nvSpPr>
              <p:spPr>
                <a:xfrm>
                  <a:off x="21452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32" name="Line 107"/>
                <p:cNvSpPr/>
                <p:nvPr/>
              </p:nvSpPr>
              <p:spPr>
                <a:xfrm>
                  <a:off x="22395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33" name="Line 108"/>
                <p:cNvSpPr/>
                <p:nvPr/>
              </p:nvSpPr>
              <p:spPr>
                <a:xfrm>
                  <a:off x="2333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34" name="Line 109"/>
                <p:cNvSpPr/>
                <p:nvPr/>
              </p:nvSpPr>
              <p:spPr>
                <a:xfrm>
                  <a:off x="24285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35" name="Line 110"/>
                <p:cNvSpPr/>
                <p:nvPr/>
              </p:nvSpPr>
              <p:spPr>
                <a:xfrm>
                  <a:off x="2522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36" name="Line 111"/>
                <p:cNvSpPr/>
                <p:nvPr/>
              </p:nvSpPr>
              <p:spPr>
                <a:xfrm>
                  <a:off x="2617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37" name="Line 112"/>
                <p:cNvSpPr/>
                <p:nvPr/>
              </p:nvSpPr>
              <p:spPr>
                <a:xfrm>
                  <a:off x="2711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38" name="Line 113"/>
                <p:cNvSpPr/>
                <p:nvPr/>
              </p:nvSpPr>
              <p:spPr>
                <a:xfrm>
                  <a:off x="290052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39" name="Line 114"/>
                <p:cNvSpPr/>
                <p:nvPr/>
              </p:nvSpPr>
              <p:spPr>
                <a:xfrm>
                  <a:off x="280620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540" name="CustomShape 115"/>
              <p:cNvSpPr/>
              <p:nvPr/>
            </p:nvSpPr>
            <p:spPr>
              <a:xfrm>
                <a:off x="1941840" y="336348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541" name="CustomShape 116"/>
            <p:cNvSpPr/>
            <p:nvPr/>
          </p:nvSpPr>
          <p:spPr>
            <a:xfrm>
              <a:off x="148968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grpSp>
    </p:spTree>
  </p:cSld>
  <mc:AlternateContent>
    <mc:Choice Requires="p14">
      <p:transition spd="slow" p14:dur="2000"/>
    </mc:Choice>
    <mc:Fallback>
      <p:transition spd="slow"/>
    </mc:Fallback>
  </mc:AlternateContent>
  <p:timing>
    <p:tnLst>
      <p:par>
        <p:cTn id="84" dur="indefinite" restart="never" nodeType="tmRoot">
          <p:childTnLst>
            <p:seq>
              <p:cTn id="85" dur="indefinite" nodeType="mainSeq">
                <p:childTnLst>
                  <p:par>
                    <p:cTn id="86" fill="hold">
                      <p:stCondLst>
                        <p:cond delay="0"/>
                      </p:stCondLst>
                      <p:childTnLst>
                        <p:par>
                          <p:cTn id="87" fill="hold">
                            <p:stCondLst>
                              <p:cond delay="0"/>
                            </p:stCondLst>
                            <p:childTnLst>
                              <p:par>
                                <p:cTn id="88" nodeType="withEffect" fill="hold" presetClass="exit" presetID="10">
                                  <p:stCondLst>
                                    <p:cond delay="0"/>
                                  </p:stCondLst>
                                  <p:childTnLst>
                                    <p:animEffect filter="fade" transition="out">
                                      <p:cBhvr additive="repl">
                                        <p:cTn id="89" dur="500"/>
                                        <p:tgtEl>
                                          <p:spTgt spid="427"/>
                                        </p:tgtEl>
                                      </p:cBhvr>
                                    </p:animEffect>
                                    <p:set>
                                      <p:cBhvr>
                                        <p:cTn id="90" dur="1" fill="hold">
                                          <p:stCondLst>
                                            <p:cond delay="499"/>
                                          </p:stCondLst>
                                        </p:cTn>
                                        <p:tgtEl>
                                          <p:spTgt spid="427"/>
                                        </p:tgtEl>
                                        <p:attrNameLst>
                                          <p:attrName>style.visibility</p:attrName>
                                        </p:attrNameLst>
                                      </p:cBhvr>
                                      <p:to>
                                        <p:strVal val="hidden"/>
                                      </p:to>
                                    </p:set>
                                  </p:childTnLst>
                                </p:cTn>
                              </p:par>
                              <p:par>
                                <p:cTn id="91" nodeType="withEffect" fill="hold" presetClass="entr" presetID="10">
                                  <p:stCondLst>
                                    <p:cond delay="0"/>
                                  </p:stCondLst>
                                  <p:childTnLst>
                                    <p:set>
                                      <p:cBhvr>
                                        <p:cTn id="92" dur="1" fill="hold">
                                          <p:stCondLst>
                                            <p:cond delay="0"/>
                                          </p:stCondLst>
                                        </p:cTn>
                                        <p:tgtEl>
                                          <p:spTgt spid="428"/>
                                        </p:tgtEl>
                                        <p:attrNameLst>
                                          <p:attrName>style.visibility</p:attrName>
                                        </p:attrNameLst>
                                      </p:cBhvr>
                                      <p:to>
                                        <p:strVal val="visible"/>
                                      </p:to>
                                    </p:set>
                                    <p:animEffect filter="fade" transition="in">
                                      <p:cBhvr additive="repl">
                                        <p:cTn id="93" dur="5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4 SIMD Units per CU</a:t>
            </a:r>
            <a:endParaRPr b="0" lang="en-US" sz="1600" spc="-1" strike="noStrike">
              <a:solidFill>
                <a:srgbClr val="ffffff"/>
              </a:solidFill>
              <a:latin typeface="Calibri"/>
            </a:endParaRPr>
          </a:p>
        </p:txBody>
      </p:sp>
      <p:sp>
        <p:nvSpPr>
          <p:cNvPr id="543"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Compute Unit</a:t>
            </a:r>
            <a:endParaRPr b="0" lang="en-US" sz="2400" spc="-1" strike="noStrike">
              <a:solidFill>
                <a:srgbClr val="000000"/>
              </a:solidFill>
              <a:latin typeface="Calibri"/>
            </a:endParaRPr>
          </a:p>
        </p:txBody>
      </p:sp>
      <p:sp>
        <p:nvSpPr>
          <p:cNvPr id="544" name="CustomShape 3"/>
          <p:cNvSpPr/>
          <p:nvPr/>
        </p:nvSpPr>
        <p:spPr>
          <a:xfrm>
            <a:off x="1783080" y="2876760"/>
            <a:ext cx="7347240" cy="369360"/>
          </a:xfrm>
          <a:prstGeom prst="rect">
            <a:avLst/>
          </a:prstGeom>
          <a:solidFill>
            <a:srgbClr val="3fa9f5"/>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Scheduler</a:t>
            </a:r>
            <a:endParaRPr b="0" lang="en-US" sz="1600" spc="-1" strike="noStrike">
              <a:latin typeface="Arial"/>
            </a:endParaRPr>
          </a:p>
        </p:txBody>
      </p:sp>
      <p:grpSp>
        <p:nvGrpSpPr>
          <p:cNvPr id="545" name="Group 4"/>
          <p:cNvGrpSpPr/>
          <p:nvPr/>
        </p:nvGrpSpPr>
        <p:grpSpPr>
          <a:xfrm>
            <a:off x="9225000" y="2876760"/>
            <a:ext cx="1638720" cy="1240200"/>
            <a:chOff x="9225000" y="2876760"/>
            <a:chExt cx="1638720" cy="1240200"/>
          </a:xfrm>
        </p:grpSpPr>
        <p:sp>
          <p:nvSpPr>
            <p:cNvPr id="546" name="CustomShape 5"/>
            <p:cNvSpPr/>
            <p:nvPr/>
          </p:nvSpPr>
          <p:spPr>
            <a:xfrm>
              <a:off x="9225000" y="2876760"/>
              <a:ext cx="71352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cap="all">
                  <a:solidFill>
                    <a:srgbClr val="ffffff"/>
                  </a:solidFill>
                  <a:latin typeface="Calibri"/>
                </a:rPr>
                <a:t>Tex</a:t>
              </a:r>
              <a:endParaRPr b="0" lang="en-US" sz="1400" spc="-1" strike="noStrike">
                <a:latin typeface="Arial"/>
              </a:endParaRPr>
            </a:p>
          </p:txBody>
        </p:sp>
        <p:sp>
          <p:nvSpPr>
            <p:cNvPr id="547" name="CustomShape 6"/>
            <p:cNvSpPr/>
            <p:nvPr/>
          </p:nvSpPr>
          <p:spPr>
            <a:xfrm>
              <a:off x="9225000" y="3196800"/>
              <a:ext cx="71352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cap="all">
                  <a:solidFill>
                    <a:srgbClr val="ffffff"/>
                  </a:solidFill>
                  <a:latin typeface="Calibri"/>
                </a:rPr>
                <a:t>Tex</a:t>
              </a:r>
              <a:endParaRPr b="0" lang="en-US" sz="1400" spc="-1" strike="noStrike">
                <a:latin typeface="Arial"/>
              </a:endParaRPr>
            </a:p>
          </p:txBody>
        </p:sp>
        <p:sp>
          <p:nvSpPr>
            <p:cNvPr id="548" name="CustomShape 7"/>
            <p:cNvSpPr/>
            <p:nvPr/>
          </p:nvSpPr>
          <p:spPr>
            <a:xfrm>
              <a:off x="9225000" y="3517560"/>
              <a:ext cx="71352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cap="all">
                  <a:solidFill>
                    <a:srgbClr val="ffffff"/>
                  </a:solidFill>
                  <a:latin typeface="Calibri"/>
                </a:rPr>
                <a:t>Tex</a:t>
              </a:r>
              <a:endParaRPr b="0" lang="en-US" sz="1400" spc="-1" strike="noStrike">
                <a:latin typeface="Arial"/>
              </a:endParaRPr>
            </a:p>
          </p:txBody>
        </p:sp>
        <p:sp>
          <p:nvSpPr>
            <p:cNvPr id="549" name="CustomShape 8"/>
            <p:cNvSpPr/>
            <p:nvPr/>
          </p:nvSpPr>
          <p:spPr>
            <a:xfrm>
              <a:off x="9225000" y="3837600"/>
              <a:ext cx="71352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400" spc="-1" strike="noStrike" cap="all">
                  <a:solidFill>
                    <a:srgbClr val="ffffff"/>
                  </a:solidFill>
                  <a:latin typeface="Calibri"/>
                </a:rPr>
                <a:t>Tex</a:t>
              </a:r>
              <a:endParaRPr b="0" lang="en-US" sz="1400" spc="-1" strike="noStrike">
                <a:latin typeface="Arial"/>
              </a:endParaRPr>
            </a:p>
          </p:txBody>
        </p:sp>
        <p:grpSp>
          <p:nvGrpSpPr>
            <p:cNvPr id="550" name="Group 9"/>
            <p:cNvGrpSpPr/>
            <p:nvPr/>
          </p:nvGrpSpPr>
          <p:grpSpPr>
            <a:xfrm>
              <a:off x="10002960" y="2876760"/>
              <a:ext cx="582480" cy="279360"/>
              <a:chOff x="10002960" y="2876760"/>
              <a:chExt cx="582480" cy="279360"/>
            </a:xfrm>
          </p:grpSpPr>
          <p:sp>
            <p:nvSpPr>
              <p:cNvPr id="551" name="CustomShape 10"/>
              <p:cNvSpPr/>
              <p:nvPr/>
            </p:nvSpPr>
            <p:spPr>
              <a:xfrm>
                <a:off x="10002960" y="28767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52" name="CustomShape 11"/>
              <p:cNvSpPr/>
              <p:nvPr/>
            </p:nvSpPr>
            <p:spPr>
              <a:xfrm>
                <a:off x="10161000" y="28767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53" name="CustomShape 12"/>
              <p:cNvSpPr/>
              <p:nvPr/>
            </p:nvSpPr>
            <p:spPr>
              <a:xfrm>
                <a:off x="10319040" y="28767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54" name="CustomShape 13"/>
              <p:cNvSpPr/>
              <p:nvPr/>
            </p:nvSpPr>
            <p:spPr>
              <a:xfrm>
                <a:off x="10477440" y="28767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grpSp>
        <p:grpSp>
          <p:nvGrpSpPr>
            <p:cNvPr id="555" name="Group 14"/>
            <p:cNvGrpSpPr/>
            <p:nvPr/>
          </p:nvGrpSpPr>
          <p:grpSpPr>
            <a:xfrm>
              <a:off x="10002960" y="3196800"/>
              <a:ext cx="582480" cy="279360"/>
              <a:chOff x="10002960" y="3196800"/>
              <a:chExt cx="582480" cy="279360"/>
            </a:xfrm>
          </p:grpSpPr>
          <p:sp>
            <p:nvSpPr>
              <p:cNvPr id="556" name="CustomShape 15"/>
              <p:cNvSpPr/>
              <p:nvPr/>
            </p:nvSpPr>
            <p:spPr>
              <a:xfrm>
                <a:off x="10002960" y="31968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57" name="CustomShape 16"/>
              <p:cNvSpPr/>
              <p:nvPr/>
            </p:nvSpPr>
            <p:spPr>
              <a:xfrm>
                <a:off x="10161000" y="31968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58" name="CustomShape 17"/>
              <p:cNvSpPr/>
              <p:nvPr/>
            </p:nvSpPr>
            <p:spPr>
              <a:xfrm>
                <a:off x="10319040" y="31968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59" name="CustomShape 18"/>
              <p:cNvSpPr/>
              <p:nvPr/>
            </p:nvSpPr>
            <p:spPr>
              <a:xfrm>
                <a:off x="10477440" y="31968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grpSp>
        <p:grpSp>
          <p:nvGrpSpPr>
            <p:cNvPr id="560" name="Group 19"/>
            <p:cNvGrpSpPr/>
            <p:nvPr/>
          </p:nvGrpSpPr>
          <p:grpSpPr>
            <a:xfrm>
              <a:off x="10002960" y="3517560"/>
              <a:ext cx="582480" cy="279360"/>
              <a:chOff x="10002960" y="3517560"/>
              <a:chExt cx="582480" cy="279360"/>
            </a:xfrm>
          </p:grpSpPr>
          <p:sp>
            <p:nvSpPr>
              <p:cNvPr id="561" name="CustomShape 20"/>
              <p:cNvSpPr/>
              <p:nvPr/>
            </p:nvSpPr>
            <p:spPr>
              <a:xfrm>
                <a:off x="10002960" y="35175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62" name="CustomShape 21"/>
              <p:cNvSpPr/>
              <p:nvPr/>
            </p:nvSpPr>
            <p:spPr>
              <a:xfrm>
                <a:off x="10161000" y="35175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63" name="CustomShape 22"/>
              <p:cNvSpPr/>
              <p:nvPr/>
            </p:nvSpPr>
            <p:spPr>
              <a:xfrm>
                <a:off x="10319040" y="35175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64" name="CustomShape 23"/>
              <p:cNvSpPr/>
              <p:nvPr/>
            </p:nvSpPr>
            <p:spPr>
              <a:xfrm>
                <a:off x="10477440" y="351756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grpSp>
        <p:grpSp>
          <p:nvGrpSpPr>
            <p:cNvPr id="565" name="Group 24"/>
            <p:cNvGrpSpPr/>
            <p:nvPr/>
          </p:nvGrpSpPr>
          <p:grpSpPr>
            <a:xfrm>
              <a:off x="10002960" y="3837600"/>
              <a:ext cx="582480" cy="279360"/>
              <a:chOff x="10002960" y="3837600"/>
              <a:chExt cx="582480" cy="279360"/>
            </a:xfrm>
          </p:grpSpPr>
          <p:sp>
            <p:nvSpPr>
              <p:cNvPr id="566" name="CustomShape 25"/>
              <p:cNvSpPr/>
              <p:nvPr/>
            </p:nvSpPr>
            <p:spPr>
              <a:xfrm>
                <a:off x="10002960" y="38376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67" name="CustomShape 26"/>
              <p:cNvSpPr/>
              <p:nvPr/>
            </p:nvSpPr>
            <p:spPr>
              <a:xfrm>
                <a:off x="10161000" y="38376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68" name="CustomShape 27"/>
              <p:cNvSpPr/>
              <p:nvPr/>
            </p:nvSpPr>
            <p:spPr>
              <a:xfrm>
                <a:off x="10319040" y="38376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69" name="CustomShape 28"/>
              <p:cNvSpPr/>
              <p:nvPr/>
            </p:nvSpPr>
            <p:spPr>
              <a:xfrm>
                <a:off x="10477440" y="3837600"/>
                <a:ext cx="108000" cy="279360"/>
              </a:xfrm>
              <a:prstGeom prst="rect">
                <a:avLst/>
              </a:prstGeom>
              <a:solidFill>
                <a:srgbClr val="3fa9f5"/>
              </a:solidFill>
              <a:ln w="6480">
                <a:solidFill>
                  <a:srgbClr val="333333"/>
                </a:solidFill>
                <a:round/>
              </a:ln>
            </p:spPr>
            <p:style>
              <a:lnRef idx="2">
                <a:schemeClr val="accent1">
                  <a:shade val="50000"/>
                </a:schemeClr>
              </a:lnRef>
              <a:fillRef idx="1">
                <a:schemeClr val="accent1"/>
              </a:fillRef>
              <a:effectRef idx="0">
                <a:schemeClr val="accent1"/>
              </a:effectRef>
              <a:fontRef idx="minor"/>
            </p:style>
          </p:sp>
        </p:grpSp>
        <p:sp>
          <p:nvSpPr>
            <p:cNvPr id="570" name="CustomShape 29"/>
            <p:cNvSpPr/>
            <p:nvPr/>
          </p:nvSpPr>
          <p:spPr>
            <a:xfrm>
              <a:off x="10665000" y="2877120"/>
              <a:ext cx="198720" cy="123984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400" spc="-1" strike="noStrike" cap="all">
                  <a:solidFill>
                    <a:srgbClr val="ffffff"/>
                  </a:solidFill>
                  <a:latin typeface="Calibri"/>
                </a:rPr>
                <a:t>L1</a:t>
              </a:r>
              <a:endParaRPr b="0" lang="en-US" sz="1400" spc="-1" strike="noStrike">
                <a:latin typeface="Arial"/>
              </a:endParaRPr>
            </a:p>
          </p:txBody>
        </p:sp>
      </p:grpSp>
      <p:sp>
        <p:nvSpPr>
          <p:cNvPr id="571" name="CustomShape 30"/>
          <p:cNvSpPr/>
          <p:nvPr/>
        </p:nvSpPr>
        <p:spPr>
          <a:xfrm>
            <a:off x="5550840" y="3301200"/>
            <a:ext cx="383760" cy="365400"/>
          </a:xfrm>
          <a:prstGeom prst="rect">
            <a:avLst/>
          </a:prstGeom>
          <a:solidFill>
            <a:srgbClr val="de212c"/>
          </a:solidFill>
          <a:ln>
            <a:noFill/>
          </a:ln>
        </p:spPr>
        <p:style>
          <a:lnRef idx="2">
            <a:schemeClr val="accent1">
              <a:shade val="50000"/>
            </a:schemeClr>
          </a:lnRef>
          <a:fillRef idx="1">
            <a:schemeClr val="accent1"/>
          </a:fillRef>
          <a:effectRef idx="0">
            <a:schemeClr val="accent1"/>
          </a:effectRef>
          <a:fontRef idx="minor"/>
        </p:style>
        <p:txBody>
          <a:bodyPr wrap="none" lIns="0" rIns="0" tIns="0" bIns="0" anchor="ctr">
            <a:noAutofit/>
          </a:bodyPr>
          <a:p>
            <a:pPr algn="ctr">
              <a:lnSpc>
                <a:spcPct val="100000"/>
              </a:lnSpc>
            </a:pPr>
            <a:r>
              <a:rPr b="0" lang="en-US" sz="1000" spc="-1" strike="noStrike" cap="all">
                <a:solidFill>
                  <a:srgbClr val="ffffff"/>
                </a:solidFill>
                <a:latin typeface="Calibri"/>
              </a:rPr>
              <a:t>SALU</a:t>
            </a:r>
            <a:endParaRPr b="0" lang="en-US" sz="1000" spc="-1" strike="noStrike">
              <a:latin typeface="Arial"/>
            </a:endParaRPr>
          </a:p>
        </p:txBody>
      </p:sp>
      <p:sp>
        <p:nvSpPr>
          <p:cNvPr id="572" name="CustomShape 31"/>
          <p:cNvSpPr/>
          <p:nvPr/>
        </p:nvSpPr>
        <p:spPr>
          <a:xfrm>
            <a:off x="5550840" y="3717720"/>
            <a:ext cx="383760" cy="1846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000" spc="-1" strike="noStrike" cap="all">
                <a:solidFill>
                  <a:srgbClr val="ffffff"/>
                </a:solidFill>
                <a:latin typeface="Calibri"/>
              </a:rPr>
              <a:t>SGPR</a:t>
            </a:r>
            <a:endParaRPr b="0" lang="en-US" sz="1000" spc="-1" strike="noStrike">
              <a:latin typeface="Arial"/>
            </a:endParaRPr>
          </a:p>
        </p:txBody>
      </p:sp>
      <p:grpSp>
        <p:nvGrpSpPr>
          <p:cNvPr id="573" name="Group 32"/>
          <p:cNvGrpSpPr/>
          <p:nvPr/>
        </p:nvGrpSpPr>
        <p:grpSpPr>
          <a:xfrm>
            <a:off x="6004080" y="3290760"/>
            <a:ext cx="1519920" cy="389160"/>
            <a:chOff x="6004080" y="3290760"/>
            <a:chExt cx="1519920" cy="389160"/>
          </a:xfrm>
        </p:grpSpPr>
        <p:grpSp>
          <p:nvGrpSpPr>
            <p:cNvPr id="574" name="Group 33"/>
            <p:cNvGrpSpPr/>
            <p:nvPr/>
          </p:nvGrpSpPr>
          <p:grpSpPr>
            <a:xfrm>
              <a:off x="6004080" y="3290760"/>
              <a:ext cx="1519920" cy="389160"/>
              <a:chOff x="6004080" y="3290760"/>
              <a:chExt cx="1519920" cy="389160"/>
            </a:xfrm>
          </p:grpSpPr>
          <p:sp>
            <p:nvSpPr>
              <p:cNvPr id="575" name="CustomShape 34"/>
              <p:cNvSpPr/>
              <p:nvPr/>
            </p:nvSpPr>
            <p:spPr>
              <a:xfrm>
                <a:off x="6004080" y="329256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576" name="Line 35"/>
              <p:cNvSpPr/>
              <p:nvPr/>
            </p:nvSpPr>
            <p:spPr>
              <a:xfrm>
                <a:off x="61005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77" name="Line 36"/>
              <p:cNvSpPr/>
              <p:nvPr/>
            </p:nvSpPr>
            <p:spPr>
              <a:xfrm>
                <a:off x="6194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78" name="Line 37"/>
              <p:cNvSpPr/>
              <p:nvPr/>
            </p:nvSpPr>
            <p:spPr>
              <a:xfrm>
                <a:off x="6289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79" name="Line 38"/>
              <p:cNvSpPr/>
              <p:nvPr/>
            </p:nvSpPr>
            <p:spPr>
              <a:xfrm>
                <a:off x="6383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80" name="Line 39"/>
              <p:cNvSpPr/>
              <p:nvPr/>
            </p:nvSpPr>
            <p:spPr>
              <a:xfrm>
                <a:off x="6478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81" name="Line 40"/>
              <p:cNvSpPr/>
              <p:nvPr/>
            </p:nvSpPr>
            <p:spPr>
              <a:xfrm>
                <a:off x="65725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82" name="Line 41"/>
              <p:cNvSpPr/>
              <p:nvPr/>
            </p:nvSpPr>
            <p:spPr>
              <a:xfrm>
                <a:off x="6666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83" name="Line 42"/>
              <p:cNvSpPr/>
              <p:nvPr/>
            </p:nvSpPr>
            <p:spPr>
              <a:xfrm>
                <a:off x="67615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84" name="Line 43"/>
              <p:cNvSpPr/>
              <p:nvPr/>
            </p:nvSpPr>
            <p:spPr>
              <a:xfrm>
                <a:off x="6855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85" name="Line 44"/>
              <p:cNvSpPr/>
              <p:nvPr/>
            </p:nvSpPr>
            <p:spPr>
              <a:xfrm>
                <a:off x="69501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86" name="Line 45"/>
              <p:cNvSpPr/>
              <p:nvPr/>
            </p:nvSpPr>
            <p:spPr>
              <a:xfrm>
                <a:off x="7044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87" name="Line 46"/>
              <p:cNvSpPr/>
              <p:nvPr/>
            </p:nvSpPr>
            <p:spPr>
              <a:xfrm>
                <a:off x="71391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88" name="Line 47"/>
              <p:cNvSpPr/>
              <p:nvPr/>
            </p:nvSpPr>
            <p:spPr>
              <a:xfrm>
                <a:off x="72334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89" name="Line 48"/>
              <p:cNvSpPr/>
              <p:nvPr/>
            </p:nvSpPr>
            <p:spPr>
              <a:xfrm>
                <a:off x="742248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590" name="Line 49"/>
              <p:cNvSpPr/>
              <p:nvPr/>
            </p:nvSpPr>
            <p:spPr>
              <a:xfrm>
                <a:off x="732816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591" name="CustomShape 50"/>
            <p:cNvSpPr/>
            <p:nvPr/>
          </p:nvSpPr>
          <p:spPr>
            <a:xfrm>
              <a:off x="6463440" y="336348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592" name="CustomShape 51"/>
          <p:cNvSpPr/>
          <p:nvPr/>
        </p:nvSpPr>
        <p:spPr>
          <a:xfrm>
            <a:off x="601236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sp>
        <p:nvSpPr>
          <p:cNvPr id="593" name="CustomShape 52"/>
          <p:cNvSpPr/>
          <p:nvPr/>
        </p:nvSpPr>
        <p:spPr>
          <a:xfrm>
            <a:off x="4680000" y="3301200"/>
            <a:ext cx="794160" cy="79416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LDS</a:t>
            </a:r>
            <a:endParaRPr b="0" lang="en-US" sz="1600" spc="-1" strike="noStrike">
              <a:latin typeface="Arial"/>
            </a:endParaRPr>
          </a:p>
        </p:txBody>
      </p:sp>
      <p:sp>
        <p:nvSpPr>
          <p:cNvPr id="594" name="CustomShape 53"/>
          <p:cNvSpPr/>
          <p:nvPr/>
        </p:nvSpPr>
        <p:spPr>
          <a:xfrm>
            <a:off x="1469880" y="2965680"/>
            <a:ext cx="195120" cy="195120"/>
          </a:xfrm>
          <a:prstGeom prst="rect">
            <a:avLst/>
          </a:prstGeom>
          <a:solidFill>
            <a:srgbClr val="de212c"/>
          </a:solidFill>
          <a:ln>
            <a:noFill/>
          </a:ln>
        </p:spPr>
        <p:style>
          <a:lnRef idx="2">
            <a:schemeClr val="accent1">
              <a:shade val="50000"/>
            </a:schemeClr>
          </a:lnRef>
          <a:fillRef idx="1">
            <a:schemeClr val="accent1"/>
          </a:fillRef>
          <a:effectRef idx="0">
            <a:schemeClr val="accent1"/>
          </a:effectRef>
          <a:fontRef idx="minor"/>
        </p:style>
      </p:sp>
      <p:sp>
        <p:nvSpPr>
          <p:cNvPr id="595" name="CustomShape 54"/>
          <p:cNvSpPr/>
          <p:nvPr/>
        </p:nvSpPr>
        <p:spPr>
          <a:xfrm>
            <a:off x="306000" y="2365560"/>
            <a:ext cx="1490040" cy="516600"/>
          </a:xfrm>
          <a:prstGeom prst="rect">
            <a:avLst/>
          </a:prstGeom>
          <a:noFill/>
          <a:ln>
            <a:noFill/>
          </a:ln>
        </p:spPr>
        <p:style>
          <a:lnRef idx="0"/>
          <a:fillRef idx="0"/>
          <a:effectRef idx="0"/>
          <a:fontRef idx="minor"/>
        </p:style>
        <p:txBody>
          <a:bodyPr lIns="90000" rIns="90000" tIns="45000" bIns="45000">
            <a:spAutoFit/>
          </a:bodyPr>
          <a:p>
            <a:pPr>
              <a:lnSpc>
                <a:spcPct val="100000"/>
              </a:lnSpc>
              <a:spcAft>
                <a:spcPts val="601"/>
              </a:spcAft>
            </a:pPr>
            <a:r>
              <a:rPr b="0" lang="en-US" sz="1400" spc="-1" strike="noStrike" cap="all">
                <a:solidFill>
                  <a:srgbClr val="ffffff"/>
                </a:solidFill>
                <a:latin typeface="Calibri"/>
              </a:rPr>
              <a:t>Branch &amp; Message Unit</a:t>
            </a:r>
            <a:endParaRPr b="0" lang="en-US" sz="1400" spc="-1" strike="noStrike">
              <a:latin typeface="Arial"/>
            </a:endParaRPr>
          </a:p>
        </p:txBody>
      </p:sp>
      <p:sp>
        <p:nvSpPr>
          <p:cNvPr id="596" name="Line 55"/>
          <p:cNvSpPr/>
          <p:nvPr/>
        </p:nvSpPr>
        <p:spPr>
          <a:xfrm>
            <a:off x="1269720" y="2831760"/>
            <a:ext cx="260640" cy="181080"/>
          </a:xfrm>
          <a:prstGeom prst="line">
            <a:avLst/>
          </a:prstGeom>
          <a:ln w="15840">
            <a:solidFill>
              <a:schemeClr val="bg1"/>
            </a:solidFill>
            <a:round/>
            <a:tailEnd len="med" type="oval" w="med"/>
          </a:ln>
        </p:spPr>
        <p:style>
          <a:lnRef idx="1">
            <a:schemeClr val="accent1"/>
          </a:lnRef>
          <a:fillRef idx="0">
            <a:schemeClr val="accent1"/>
          </a:fillRef>
          <a:effectRef idx="0">
            <a:schemeClr val="accent1"/>
          </a:effectRef>
          <a:fontRef idx="minor"/>
        </p:style>
      </p:sp>
      <p:grpSp>
        <p:nvGrpSpPr>
          <p:cNvPr id="597" name="Group 56"/>
          <p:cNvGrpSpPr/>
          <p:nvPr/>
        </p:nvGrpSpPr>
        <p:grpSpPr>
          <a:xfrm>
            <a:off x="7619040" y="3292200"/>
            <a:ext cx="1519920" cy="389160"/>
            <a:chOff x="7619040" y="3292200"/>
            <a:chExt cx="1519920" cy="389160"/>
          </a:xfrm>
        </p:grpSpPr>
        <p:grpSp>
          <p:nvGrpSpPr>
            <p:cNvPr id="598" name="Group 57"/>
            <p:cNvGrpSpPr/>
            <p:nvPr/>
          </p:nvGrpSpPr>
          <p:grpSpPr>
            <a:xfrm>
              <a:off x="7619040" y="3292200"/>
              <a:ext cx="1519920" cy="389160"/>
              <a:chOff x="7619040" y="3292200"/>
              <a:chExt cx="1519920" cy="389160"/>
            </a:xfrm>
          </p:grpSpPr>
          <p:sp>
            <p:nvSpPr>
              <p:cNvPr id="599" name="CustomShape 58"/>
              <p:cNvSpPr/>
              <p:nvPr/>
            </p:nvSpPr>
            <p:spPr>
              <a:xfrm>
                <a:off x="7619040" y="329400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600" name="Line 59"/>
              <p:cNvSpPr/>
              <p:nvPr/>
            </p:nvSpPr>
            <p:spPr>
              <a:xfrm>
                <a:off x="7715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01" name="Line 60"/>
              <p:cNvSpPr/>
              <p:nvPr/>
            </p:nvSpPr>
            <p:spPr>
              <a:xfrm>
                <a:off x="78098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02" name="Line 61"/>
              <p:cNvSpPr/>
              <p:nvPr/>
            </p:nvSpPr>
            <p:spPr>
              <a:xfrm>
                <a:off x="7904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03" name="Line 62"/>
              <p:cNvSpPr/>
              <p:nvPr/>
            </p:nvSpPr>
            <p:spPr>
              <a:xfrm>
                <a:off x="7998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04" name="Line 63"/>
              <p:cNvSpPr/>
              <p:nvPr/>
            </p:nvSpPr>
            <p:spPr>
              <a:xfrm>
                <a:off x="8093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05" name="Line 64"/>
              <p:cNvSpPr/>
              <p:nvPr/>
            </p:nvSpPr>
            <p:spPr>
              <a:xfrm>
                <a:off x="8187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06" name="Line 65"/>
              <p:cNvSpPr/>
              <p:nvPr/>
            </p:nvSpPr>
            <p:spPr>
              <a:xfrm>
                <a:off x="828180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07" name="Line 66"/>
              <p:cNvSpPr/>
              <p:nvPr/>
            </p:nvSpPr>
            <p:spPr>
              <a:xfrm>
                <a:off x="8376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08" name="Line 67"/>
              <p:cNvSpPr/>
              <p:nvPr/>
            </p:nvSpPr>
            <p:spPr>
              <a:xfrm>
                <a:off x="847080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09" name="Line 68"/>
              <p:cNvSpPr/>
              <p:nvPr/>
            </p:nvSpPr>
            <p:spPr>
              <a:xfrm>
                <a:off x="856512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10" name="Line 69"/>
              <p:cNvSpPr/>
              <p:nvPr/>
            </p:nvSpPr>
            <p:spPr>
              <a:xfrm>
                <a:off x="86594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11" name="Line 70"/>
              <p:cNvSpPr/>
              <p:nvPr/>
            </p:nvSpPr>
            <p:spPr>
              <a:xfrm>
                <a:off x="875412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12" name="Line 71"/>
              <p:cNvSpPr/>
              <p:nvPr/>
            </p:nvSpPr>
            <p:spPr>
              <a:xfrm>
                <a:off x="88484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13" name="Line 72"/>
              <p:cNvSpPr/>
              <p:nvPr/>
            </p:nvSpPr>
            <p:spPr>
              <a:xfrm>
                <a:off x="9037440" y="32922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14" name="Line 73"/>
              <p:cNvSpPr/>
              <p:nvPr/>
            </p:nvSpPr>
            <p:spPr>
              <a:xfrm>
                <a:off x="8942760" y="32922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615" name="CustomShape 74"/>
            <p:cNvSpPr/>
            <p:nvPr/>
          </p:nvSpPr>
          <p:spPr>
            <a:xfrm>
              <a:off x="8078400" y="336492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616" name="CustomShape 75"/>
          <p:cNvSpPr/>
          <p:nvPr/>
        </p:nvSpPr>
        <p:spPr>
          <a:xfrm>
            <a:off x="762552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grpSp>
        <p:nvGrpSpPr>
          <p:cNvPr id="617" name="Group 76"/>
          <p:cNvGrpSpPr/>
          <p:nvPr/>
        </p:nvGrpSpPr>
        <p:grpSpPr>
          <a:xfrm>
            <a:off x="3090600" y="3290040"/>
            <a:ext cx="1519920" cy="389520"/>
            <a:chOff x="3090600" y="3290040"/>
            <a:chExt cx="1519920" cy="389520"/>
          </a:xfrm>
        </p:grpSpPr>
        <p:grpSp>
          <p:nvGrpSpPr>
            <p:cNvPr id="618" name="Group 77"/>
            <p:cNvGrpSpPr/>
            <p:nvPr/>
          </p:nvGrpSpPr>
          <p:grpSpPr>
            <a:xfrm>
              <a:off x="3090600" y="3290040"/>
              <a:ext cx="1519920" cy="389520"/>
              <a:chOff x="3090600" y="3290040"/>
              <a:chExt cx="1519920" cy="389520"/>
            </a:xfrm>
          </p:grpSpPr>
          <p:sp>
            <p:nvSpPr>
              <p:cNvPr id="619" name="CustomShape 78"/>
              <p:cNvSpPr/>
              <p:nvPr/>
            </p:nvSpPr>
            <p:spPr>
              <a:xfrm>
                <a:off x="3090600" y="329184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620" name="Line 79"/>
              <p:cNvSpPr/>
              <p:nvPr/>
            </p:nvSpPr>
            <p:spPr>
              <a:xfrm>
                <a:off x="31870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21" name="Line 80"/>
              <p:cNvSpPr/>
              <p:nvPr/>
            </p:nvSpPr>
            <p:spPr>
              <a:xfrm>
                <a:off x="32814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22" name="Line 81"/>
              <p:cNvSpPr/>
              <p:nvPr/>
            </p:nvSpPr>
            <p:spPr>
              <a:xfrm>
                <a:off x="33757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23" name="Line 82"/>
              <p:cNvSpPr/>
              <p:nvPr/>
            </p:nvSpPr>
            <p:spPr>
              <a:xfrm>
                <a:off x="34704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24" name="Line 83"/>
              <p:cNvSpPr/>
              <p:nvPr/>
            </p:nvSpPr>
            <p:spPr>
              <a:xfrm>
                <a:off x="35647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25" name="Line 84"/>
              <p:cNvSpPr/>
              <p:nvPr/>
            </p:nvSpPr>
            <p:spPr>
              <a:xfrm>
                <a:off x="36590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26" name="Line 85"/>
              <p:cNvSpPr/>
              <p:nvPr/>
            </p:nvSpPr>
            <p:spPr>
              <a:xfrm>
                <a:off x="37537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27" name="Line 86"/>
              <p:cNvSpPr/>
              <p:nvPr/>
            </p:nvSpPr>
            <p:spPr>
              <a:xfrm>
                <a:off x="38480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28" name="Line 87"/>
              <p:cNvSpPr/>
              <p:nvPr/>
            </p:nvSpPr>
            <p:spPr>
              <a:xfrm>
                <a:off x="39423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29" name="Line 88"/>
              <p:cNvSpPr/>
              <p:nvPr/>
            </p:nvSpPr>
            <p:spPr>
              <a:xfrm>
                <a:off x="40370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30" name="Line 89"/>
              <p:cNvSpPr/>
              <p:nvPr/>
            </p:nvSpPr>
            <p:spPr>
              <a:xfrm>
                <a:off x="41313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31" name="Line 90"/>
              <p:cNvSpPr/>
              <p:nvPr/>
            </p:nvSpPr>
            <p:spPr>
              <a:xfrm>
                <a:off x="42256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32" name="Line 91"/>
              <p:cNvSpPr/>
              <p:nvPr/>
            </p:nvSpPr>
            <p:spPr>
              <a:xfrm>
                <a:off x="43203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33" name="Line 92"/>
              <p:cNvSpPr/>
              <p:nvPr/>
            </p:nvSpPr>
            <p:spPr>
              <a:xfrm>
                <a:off x="450900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34" name="Line 93"/>
              <p:cNvSpPr/>
              <p:nvPr/>
            </p:nvSpPr>
            <p:spPr>
              <a:xfrm>
                <a:off x="441468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635" name="CustomShape 94"/>
            <p:cNvSpPr/>
            <p:nvPr/>
          </p:nvSpPr>
          <p:spPr>
            <a:xfrm>
              <a:off x="3550320" y="336276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636" name="CustomShape 95"/>
          <p:cNvSpPr/>
          <p:nvPr/>
        </p:nvSpPr>
        <p:spPr>
          <a:xfrm>
            <a:off x="309816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grpSp>
        <p:nvGrpSpPr>
          <p:cNvPr id="637" name="Group 96"/>
          <p:cNvGrpSpPr/>
          <p:nvPr/>
        </p:nvGrpSpPr>
        <p:grpSpPr>
          <a:xfrm>
            <a:off x="1482120" y="3290760"/>
            <a:ext cx="1519920" cy="389160"/>
            <a:chOff x="1482120" y="3290760"/>
            <a:chExt cx="1519920" cy="389160"/>
          </a:xfrm>
        </p:grpSpPr>
        <p:grpSp>
          <p:nvGrpSpPr>
            <p:cNvPr id="638" name="Group 97"/>
            <p:cNvGrpSpPr/>
            <p:nvPr/>
          </p:nvGrpSpPr>
          <p:grpSpPr>
            <a:xfrm>
              <a:off x="1482120" y="3290760"/>
              <a:ext cx="1519920" cy="389160"/>
              <a:chOff x="1482120" y="3290760"/>
              <a:chExt cx="1519920" cy="389160"/>
            </a:xfrm>
          </p:grpSpPr>
          <p:sp>
            <p:nvSpPr>
              <p:cNvPr id="639" name="CustomShape 98"/>
              <p:cNvSpPr/>
              <p:nvPr/>
            </p:nvSpPr>
            <p:spPr>
              <a:xfrm>
                <a:off x="1482120" y="329256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640" name="Line 99"/>
              <p:cNvSpPr/>
              <p:nvPr/>
            </p:nvSpPr>
            <p:spPr>
              <a:xfrm>
                <a:off x="15786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41" name="Line 100"/>
              <p:cNvSpPr/>
              <p:nvPr/>
            </p:nvSpPr>
            <p:spPr>
              <a:xfrm>
                <a:off x="16729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42" name="Line 101"/>
              <p:cNvSpPr/>
              <p:nvPr/>
            </p:nvSpPr>
            <p:spPr>
              <a:xfrm>
                <a:off x="17676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43" name="Line 102"/>
              <p:cNvSpPr/>
              <p:nvPr/>
            </p:nvSpPr>
            <p:spPr>
              <a:xfrm>
                <a:off x="18619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44" name="Line 103"/>
              <p:cNvSpPr/>
              <p:nvPr/>
            </p:nvSpPr>
            <p:spPr>
              <a:xfrm>
                <a:off x="19562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45" name="Line 104"/>
              <p:cNvSpPr/>
              <p:nvPr/>
            </p:nvSpPr>
            <p:spPr>
              <a:xfrm>
                <a:off x="20509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46" name="Line 105"/>
              <p:cNvSpPr/>
              <p:nvPr/>
            </p:nvSpPr>
            <p:spPr>
              <a:xfrm>
                <a:off x="21452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47" name="Line 106"/>
              <p:cNvSpPr/>
              <p:nvPr/>
            </p:nvSpPr>
            <p:spPr>
              <a:xfrm>
                <a:off x="22395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48" name="Line 107"/>
              <p:cNvSpPr/>
              <p:nvPr/>
            </p:nvSpPr>
            <p:spPr>
              <a:xfrm>
                <a:off x="2333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49" name="Line 108"/>
              <p:cNvSpPr/>
              <p:nvPr/>
            </p:nvSpPr>
            <p:spPr>
              <a:xfrm>
                <a:off x="24285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50" name="Line 109"/>
              <p:cNvSpPr/>
              <p:nvPr/>
            </p:nvSpPr>
            <p:spPr>
              <a:xfrm>
                <a:off x="2522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51" name="Line 110"/>
              <p:cNvSpPr/>
              <p:nvPr/>
            </p:nvSpPr>
            <p:spPr>
              <a:xfrm>
                <a:off x="2617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52" name="Line 111"/>
              <p:cNvSpPr/>
              <p:nvPr/>
            </p:nvSpPr>
            <p:spPr>
              <a:xfrm>
                <a:off x="2711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53" name="Line 112"/>
              <p:cNvSpPr/>
              <p:nvPr/>
            </p:nvSpPr>
            <p:spPr>
              <a:xfrm>
                <a:off x="290052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54" name="Line 113"/>
              <p:cNvSpPr/>
              <p:nvPr/>
            </p:nvSpPr>
            <p:spPr>
              <a:xfrm>
                <a:off x="280620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655" name="CustomShape 114"/>
            <p:cNvSpPr/>
            <p:nvPr/>
          </p:nvSpPr>
          <p:spPr>
            <a:xfrm>
              <a:off x="1941840" y="336348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656" name="CustomShape 115"/>
          <p:cNvSpPr/>
          <p:nvPr/>
        </p:nvSpPr>
        <p:spPr>
          <a:xfrm>
            <a:off x="148968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94" dur="indefinite" restart="never" nodeType="tmRoot">
          <p:childTnLst>
            <p:seq>
              <p:cTn id="95" dur="indefinite" nodeType="mainSeq">
                <p:childTnLst>
                  <p:par>
                    <p:cTn id="96" fill="hold">
                      <p:stCondLst>
                        <p:cond delay="0"/>
                      </p:stCondLst>
                      <p:childTnLst>
                        <p:par>
                          <p:cTn id="97" fill="hold">
                            <p:stCondLst>
                              <p:cond delay="0"/>
                            </p:stCondLst>
                            <p:childTnLst>
                              <p:par>
                                <p:cTn id="98" nodeType="withEffect" fill="hold" presetClass="exit" presetID="10">
                                  <p:stCondLst>
                                    <p:cond delay="0"/>
                                  </p:stCondLst>
                                  <p:childTnLst>
                                    <p:animEffect filter="fade" transition="out">
                                      <p:cBhvr additive="repl">
                                        <p:cTn id="99" dur="500"/>
                                        <p:tgtEl>
                                          <p:spTgt spid="545"/>
                                        </p:tgtEl>
                                      </p:cBhvr>
                                    </p:animEffect>
                                    <p:set>
                                      <p:cBhvr>
                                        <p:cTn id="100" dur="1" fill="hold">
                                          <p:stCondLst>
                                            <p:cond delay="499"/>
                                          </p:stCondLst>
                                        </p:cTn>
                                        <p:tgtEl>
                                          <p:spTgt spid="545"/>
                                        </p:tgtEl>
                                        <p:attrNameLst>
                                          <p:attrName>style.visibility</p:attrName>
                                        </p:attrNameLst>
                                      </p:cBhvr>
                                      <p:to>
                                        <p:strVal val="hidden"/>
                                      </p:to>
                                    </p:set>
                                  </p:childTnLst>
                                </p:cTn>
                              </p:par>
                              <p:par>
                                <p:cTn id="101" nodeType="withEffect" fill="hold" presetClass="exit" presetID="10">
                                  <p:stCondLst>
                                    <p:cond delay="0"/>
                                  </p:stCondLst>
                                  <p:childTnLst>
                                    <p:animEffect filter="fade" transition="out">
                                      <p:cBhvr additive="repl">
                                        <p:cTn id="102" dur="500"/>
                                        <p:tgtEl>
                                          <p:spTgt spid="572"/>
                                        </p:tgtEl>
                                      </p:cBhvr>
                                    </p:animEffect>
                                    <p:set>
                                      <p:cBhvr>
                                        <p:cTn id="103" dur="1" fill="hold">
                                          <p:stCondLst>
                                            <p:cond delay="499"/>
                                          </p:stCondLst>
                                        </p:cTn>
                                        <p:tgtEl>
                                          <p:spTgt spid="572"/>
                                        </p:tgtEl>
                                        <p:attrNameLst>
                                          <p:attrName>style.visibility</p:attrName>
                                        </p:attrNameLst>
                                      </p:cBhvr>
                                      <p:to>
                                        <p:strVal val="hidden"/>
                                      </p:to>
                                    </p:set>
                                  </p:childTnLst>
                                </p:cTn>
                              </p:par>
                              <p:par>
                                <p:cTn id="104" nodeType="withEffect" fill="hold" presetClass="exit" presetID="10">
                                  <p:stCondLst>
                                    <p:cond delay="0"/>
                                  </p:stCondLst>
                                  <p:childTnLst>
                                    <p:animEffect filter="fade" transition="out">
                                      <p:cBhvr additive="repl">
                                        <p:cTn id="105" dur="500"/>
                                        <p:tgtEl>
                                          <p:spTgt spid="571"/>
                                        </p:tgtEl>
                                      </p:cBhvr>
                                    </p:animEffect>
                                    <p:set>
                                      <p:cBhvr>
                                        <p:cTn id="106" dur="1" fill="hold">
                                          <p:stCondLst>
                                            <p:cond delay="499"/>
                                          </p:stCondLst>
                                        </p:cTn>
                                        <p:tgtEl>
                                          <p:spTgt spid="571"/>
                                        </p:tgtEl>
                                        <p:attrNameLst>
                                          <p:attrName>style.visibility</p:attrName>
                                        </p:attrNameLst>
                                      </p:cBhvr>
                                      <p:to>
                                        <p:strVal val="hidden"/>
                                      </p:to>
                                    </p:set>
                                  </p:childTnLst>
                                </p:cTn>
                              </p:par>
                              <p:par>
                                <p:cTn id="107" nodeType="withEffect" fill="hold" presetClass="exit" presetID="10">
                                  <p:stCondLst>
                                    <p:cond delay="0"/>
                                  </p:stCondLst>
                                  <p:childTnLst>
                                    <p:animEffect filter="fade" transition="out">
                                      <p:cBhvr additive="repl">
                                        <p:cTn id="108" dur="500"/>
                                        <p:tgtEl>
                                          <p:spTgt spid="544"/>
                                        </p:tgtEl>
                                      </p:cBhvr>
                                    </p:animEffect>
                                    <p:set>
                                      <p:cBhvr>
                                        <p:cTn id="109" dur="1" fill="hold">
                                          <p:stCondLst>
                                            <p:cond delay="499"/>
                                          </p:stCondLst>
                                        </p:cTn>
                                        <p:tgtEl>
                                          <p:spTgt spid="544"/>
                                        </p:tgtEl>
                                        <p:attrNameLst>
                                          <p:attrName>style.visibility</p:attrName>
                                        </p:attrNameLst>
                                      </p:cBhvr>
                                      <p:to>
                                        <p:strVal val="hidden"/>
                                      </p:to>
                                    </p:set>
                                  </p:childTnLst>
                                </p:cTn>
                              </p:par>
                              <p:par>
                                <p:cTn id="110" nodeType="withEffect" fill="hold" presetClass="exit" presetID="10">
                                  <p:stCondLst>
                                    <p:cond delay="0"/>
                                  </p:stCondLst>
                                  <p:childTnLst>
                                    <p:animEffect filter="fade" transition="out">
                                      <p:cBhvr additive="repl">
                                        <p:cTn id="111" dur="500"/>
                                        <p:tgtEl>
                                          <p:spTgt spid="593"/>
                                        </p:tgtEl>
                                      </p:cBhvr>
                                    </p:animEffect>
                                    <p:set>
                                      <p:cBhvr>
                                        <p:cTn id="112" dur="1" fill="hold">
                                          <p:stCondLst>
                                            <p:cond delay="499"/>
                                          </p:stCondLst>
                                        </p:cTn>
                                        <p:tgtEl>
                                          <p:spTgt spid="593"/>
                                        </p:tgtEl>
                                        <p:attrNameLst>
                                          <p:attrName>style.visibility</p:attrName>
                                        </p:attrNameLst>
                                      </p:cBhvr>
                                      <p:to>
                                        <p:strVal val="hidden"/>
                                      </p:to>
                                    </p:set>
                                  </p:childTnLst>
                                </p:cTn>
                              </p:par>
                              <p:par>
                                <p:cTn id="113" nodeType="withEffect" fill="hold" presetClass="exit" presetID="10">
                                  <p:stCondLst>
                                    <p:cond delay="0"/>
                                  </p:stCondLst>
                                  <p:childTnLst>
                                    <p:animEffect filter="fade" transition="out">
                                      <p:cBhvr additive="repl">
                                        <p:cTn id="114" dur="500"/>
                                        <p:tgtEl>
                                          <p:spTgt spid="594"/>
                                        </p:tgtEl>
                                      </p:cBhvr>
                                    </p:animEffect>
                                    <p:set>
                                      <p:cBhvr>
                                        <p:cTn id="115" dur="1" fill="hold">
                                          <p:stCondLst>
                                            <p:cond delay="499"/>
                                          </p:stCondLst>
                                        </p:cTn>
                                        <p:tgtEl>
                                          <p:spTgt spid="594"/>
                                        </p:tgtEl>
                                        <p:attrNameLst>
                                          <p:attrName>style.visibility</p:attrName>
                                        </p:attrNameLst>
                                      </p:cBhvr>
                                      <p:to>
                                        <p:strVal val="hidden"/>
                                      </p:to>
                                    </p:set>
                                  </p:childTnLst>
                                </p:cTn>
                              </p:par>
                              <p:par>
                                <p:cTn id="116" nodeType="withEffect" fill="hold" presetClass="exit" presetID="10">
                                  <p:stCondLst>
                                    <p:cond delay="0"/>
                                  </p:stCondLst>
                                  <p:childTnLst>
                                    <p:animEffect filter="fade" transition="out">
                                      <p:cBhvr additive="repl">
                                        <p:cTn id="117" dur="500"/>
                                        <p:tgtEl>
                                          <p:spTgt spid="596"/>
                                        </p:tgtEl>
                                      </p:cBhvr>
                                    </p:animEffect>
                                    <p:set>
                                      <p:cBhvr>
                                        <p:cTn id="118" dur="1" fill="hold">
                                          <p:stCondLst>
                                            <p:cond delay="499"/>
                                          </p:stCondLst>
                                        </p:cTn>
                                        <p:tgtEl>
                                          <p:spTgt spid="596"/>
                                        </p:tgtEl>
                                        <p:attrNameLst>
                                          <p:attrName>style.visibility</p:attrName>
                                        </p:attrNameLst>
                                      </p:cBhvr>
                                      <p:to>
                                        <p:strVal val="hidden"/>
                                      </p:to>
                                    </p:set>
                                  </p:childTnLst>
                                </p:cTn>
                              </p:par>
                              <p:par>
                                <p:cTn id="119" nodeType="withEffect" fill="hold" presetClass="exit" presetID="10">
                                  <p:stCondLst>
                                    <p:cond delay="0"/>
                                  </p:stCondLst>
                                  <p:childTnLst>
                                    <p:animEffect filter="fade" transition="out">
                                      <p:cBhvr additive="repl">
                                        <p:cTn id="120" dur="500"/>
                                        <p:tgtEl>
                                          <p:spTgt spid="595"/>
                                        </p:tgtEl>
                                      </p:cBhvr>
                                    </p:animEffect>
                                    <p:set>
                                      <p:cBhvr>
                                        <p:cTn id="121" dur="1" fill="hold">
                                          <p:stCondLst>
                                            <p:cond delay="499"/>
                                          </p:stCondLst>
                                        </p:cTn>
                                        <p:tgtEl>
                                          <p:spTgt spid="5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365760" y="752400"/>
            <a:ext cx="10423800" cy="285480"/>
          </a:xfrm>
          <a:prstGeom prst="rect">
            <a:avLst/>
          </a:prstGeom>
          <a:noFill/>
          <a:ln>
            <a:noFill/>
          </a:ln>
        </p:spPr>
        <p:txBody>
          <a:bodyPr lIns="0" rIns="0" tIns="0" bIns="0">
            <a:noAutofit/>
          </a:bodyPr>
          <a:p>
            <a:endParaRPr b="0" lang="en-US" sz="2000" spc="-1" strike="noStrike">
              <a:solidFill>
                <a:srgbClr val="ffffff"/>
              </a:solidFill>
              <a:latin typeface="Calibri"/>
            </a:endParaRPr>
          </a:p>
        </p:txBody>
      </p:sp>
      <p:sp>
        <p:nvSpPr>
          <p:cNvPr id="316"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agenda</a:t>
            </a:r>
            <a:endParaRPr b="0" lang="en-US" sz="2400" spc="-1" strike="noStrike">
              <a:solidFill>
                <a:srgbClr val="000000"/>
              </a:solidFill>
              <a:latin typeface="Calibri"/>
            </a:endParaRPr>
          </a:p>
        </p:txBody>
      </p:sp>
      <p:graphicFrame>
        <p:nvGraphicFramePr>
          <p:cNvPr id="317" name="Table 3"/>
          <p:cNvGraphicFramePr/>
          <p:nvPr/>
        </p:nvGraphicFramePr>
        <p:xfrm>
          <a:off x="1005840" y="1645920"/>
          <a:ext cx="10116720" cy="1662480"/>
        </p:xfrm>
        <a:graphic>
          <a:graphicData uri="http://schemas.openxmlformats.org/drawingml/2006/table">
            <a:tbl>
              <a:tblPr/>
              <a:tblGrid>
                <a:gridCol w="6472800"/>
                <a:gridCol w="3643920"/>
              </a:tblGrid>
              <a:tr h="831240">
                <a:tc>
                  <a:txBody>
                    <a:bodyPr lIns="182880" anchor="ctr">
                      <a:noAutofit/>
                    </a:bodyPr>
                    <a:p>
                      <a:pPr>
                        <a:lnSpc>
                          <a:spcPct val="100000"/>
                        </a:lnSpc>
                      </a:pPr>
                      <a:r>
                        <a:rPr b="0" lang="en-US" sz="2400" spc="-1" strike="noStrike" cap="all">
                          <a:solidFill>
                            <a:srgbClr val="ffffff"/>
                          </a:solidFill>
                          <a:latin typeface="Calibri"/>
                        </a:rPr>
                        <a:t>Radeon GPU Profiler walkthrough with examples from UE4 Vulkan</a:t>
                      </a:r>
                      <a:endParaRPr b="0" lang="en-US" sz="2400" spc="-1" strike="noStrike">
                        <a:latin typeface="Arial"/>
                      </a:endParaRPr>
                    </a:p>
                  </a:txBody>
                  <a:tcPr marL="182880" marR="91440">
                    <a:lnL w="56880">
                      <a:noFill/>
                    </a:lnL>
                    <a:lnR w="56880">
                      <a:noFill/>
                    </a:lnR>
                    <a:lnT w="28080">
                      <a:solidFill>
                        <a:srgbClr val="dddedf"/>
                      </a:solidFill>
                    </a:lnT>
                    <a:lnB w="28080">
                      <a:solidFill>
                        <a:srgbClr val="dddedf"/>
                      </a:solidFill>
                    </a:lnB>
                    <a:solidFill>
                      <a:srgbClr val="e00031">
                        <a:alpha val="50000"/>
                      </a:srgbClr>
                    </a:solidFill>
                  </a:tcPr>
                </a:tc>
                <a:tc>
                  <a:txBody>
                    <a:bodyPr lIns="182880" anchor="ctr">
                      <a:noAutofit/>
                    </a:bodyPr>
                    <a:p>
                      <a:pPr>
                        <a:lnSpc>
                          <a:spcPct val="100000"/>
                        </a:lnSpc>
                      </a:pPr>
                      <a:r>
                        <a:rPr b="0" lang="en-US" sz="1800" spc="-1" strike="noStrike">
                          <a:solidFill>
                            <a:srgbClr val="ffffff"/>
                          </a:solidFill>
                          <a:latin typeface="Calibri"/>
                        </a:rPr>
                        <a:t>Jason Stewart (AMD)</a:t>
                      </a:r>
                      <a:endParaRPr b="0" lang="en-US" sz="1800" spc="-1" strike="noStrike">
                        <a:latin typeface="Arial"/>
                      </a:endParaRPr>
                    </a:p>
                  </a:txBody>
                  <a:tcPr marL="182880" marR="91440">
                    <a:lnL w="56880">
                      <a:noFill/>
                    </a:lnL>
                    <a:lnR w="56880">
                      <a:noFill/>
                    </a:lnR>
                    <a:lnT w="28080">
                      <a:solidFill>
                        <a:srgbClr val="808080"/>
                      </a:solidFill>
                    </a:lnT>
                    <a:lnB w="28080">
                      <a:solidFill>
                        <a:srgbClr val="808080"/>
                      </a:solidFill>
                    </a:lnB>
                    <a:solidFill>
                      <a:srgbClr val="262626">
                        <a:alpha val="60000"/>
                      </a:srgbClr>
                    </a:solidFill>
                  </a:tcPr>
                </a:tc>
              </a:tr>
              <a:tr h="831240">
                <a:tc>
                  <a:txBody>
                    <a:bodyPr lIns="182880" anchor="ctr">
                      <a:noAutofit/>
                    </a:bodyPr>
                    <a:p>
                      <a:pPr>
                        <a:lnSpc>
                          <a:spcPct val="100000"/>
                        </a:lnSpc>
                      </a:pPr>
                      <a:r>
                        <a:rPr b="0" lang="en-US" sz="2400" spc="-1" strike="noStrike" cap="all">
                          <a:solidFill>
                            <a:srgbClr val="ffffff"/>
                          </a:solidFill>
                          <a:latin typeface="Calibri"/>
                        </a:rPr>
                        <a:t>UE4 Vulkan update</a:t>
                      </a:r>
                      <a:endParaRPr b="0" lang="en-US" sz="2400" spc="-1" strike="noStrike">
                        <a:latin typeface="Arial"/>
                      </a:endParaRPr>
                    </a:p>
                  </a:txBody>
                  <a:tcPr marL="182880" marR="91440">
                    <a:lnL w="56880">
                      <a:noFill/>
                    </a:lnL>
                    <a:lnR w="56880">
                      <a:noFill/>
                    </a:lnR>
                    <a:lnT w="28080">
                      <a:solidFill>
                        <a:srgbClr val="dddedf"/>
                      </a:solidFill>
                    </a:lnT>
                    <a:lnB w="28080">
                      <a:solidFill>
                        <a:srgbClr val="dddedf"/>
                      </a:solidFill>
                    </a:lnB>
                    <a:solidFill>
                      <a:srgbClr val="e00031">
                        <a:alpha val="50000"/>
                      </a:srgbClr>
                    </a:solidFill>
                  </a:tcPr>
                </a:tc>
                <a:tc>
                  <a:txBody>
                    <a:bodyPr lIns="182880" anchor="ctr">
                      <a:noAutofit/>
                    </a:bodyPr>
                    <a:p>
                      <a:pPr>
                        <a:lnSpc>
                          <a:spcPct val="100000"/>
                        </a:lnSpc>
                      </a:pPr>
                      <a:r>
                        <a:rPr b="0" lang="en-US" sz="1800" spc="-1" strike="noStrike">
                          <a:solidFill>
                            <a:srgbClr val="ffffff"/>
                          </a:solidFill>
                          <a:latin typeface="Calibri"/>
                        </a:rPr>
                        <a:t>Rolando Caloca O. (Epic Games) </a:t>
                      </a:r>
                      <a:endParaRPr b="0" lang="en-US" sz="1800" spc="-1" strike="noStrike">
                        <a:latin typeface="Arial"/>
                      </a:endParaRPr>
                    </a:p>
                  </a:txBody>
                  <a:tcPr marL="182880" marR="91440">
                    <a:lnL w="56880">
                      <a:noFill/>
                    </a:lnL>
                    <a:lnR w="56880">
                      <a:noFill/>
                    </a:lnR>
                    <a:lnT w="28080">
                      <a:solidFill>
                        <a:srgbClr val="808080"/>
                      </a:solidFill>
                    </a:lnT>
                    <a:lnB w="28080">
                      <a:solidFill>
                        <a:srgbClr val="808080"/>
                      </a:solidFill>
                    </a:lnB>
                    <a:solidFill>
                      <a:srgbClr val="262626">
                        <a:alpha val="60000"/>
                      </a:srgbClr>
                    </a:solidFill>
                  </a:tcPr>
                </a:tc>
              </a:tr>
            </a:tbl>
          </a:graphicData>
        </a:graphic>
      </p:graphicFrame>
      <p:pic>
        <p:nvPicPr>
          <p:cNvPr id="318" name="Picture 4" descr=""/>
          <p:cNvPicPr/>
          <p:nvPr/>
        </p:nvPicPr>
        <p:blipFill>
          <a:blip r:embed="rId1"/>
          <a:stretch/>
        </p:blipFill>
        <p:spPr>
          <a:xfrm>
            <a:off x="2893680" y="3861000"/>
            <a:ext cx="1847520" cy="2140200"/>
          </a:xfrm>
          <a:prstGeom prst="rect">
            <a:avLst/>
          </a:prstGeom>
          <a:ln>
            <a:noFill/>
          </a:ln>
        </p:spPr>
      </p:pic>
      <p:pic>
        <p:nvPicPr>
          <p:cNvPr id="319" name="Picture 7" descr=""/>
          <p:cNvPicPr/>
          <p:nvPr/>
        </p:nvPicPr>
        <p:blipFill>
          <a:blip r:embed="rId2"/>
          <a:stretch/>
        </p:blipFill>
        <p:spPr>
          <a:xfrm>
            <a:off x="5178600" y="3857760"/>
            <a:ext cx="4843440" cy="186588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4 SIMD Units per CU</a:t>
            </a:r>
            <a:endParaRPr b="0" lang="en-US" sz="1600" spc="-1" strike="noStrike">
              <a:solidFill>
                <a:srgbClr val="ffffff"/>
              </a:solidFill>
              <a:latin typeface="Calibri"/>
            </a:endParaRPr>
          </a:p>
        </p:txBody>
      </p:sp>
      <p:sp>
        <p:nvSpPr>
          <p:cNvPr id="658"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Compute Unit</a:t>
            </a:r>
            <a:endParaRPr b="0" lang="en-US" sz="2400" spc="-1" strike="noStrike">
              <a:solidFill>
                <a:srgbClr val="000000"/>
              </a:solidFill>
              <a:latin typeface="Calibri"/>
            </a:endParaRPr>
          </a:p>
        </p:txBody>
      </p:sp>
      <p:grpSp>
        <p:nvGrpSpPr>
          <p:cNvPr id="659" name="Group 3"/>
          <p:cNvGrpSpPr/>
          <p:nvPr/>
        </p:nvGrpSpPr>
        <p:grpSpPr>
          <a:xfrm>
            <a:off x="6004080" y="3290760"/>
            <a:ext cx="1519920" cy="816480"/>
            <a:chOff x="6004080" y="3290760"/>
            <a:chExt cx="1519920" cy="816480"/>
          </a:xfrm>
        </p:grpSpPr>
        <p:grpSp>
          <p:nvGrpSpPr>
            <p:cNvPr id="660" name="Group 4"/>
            <p:cNvGrpSpPr/>
            <p:nvPr/>
          </p:nvGrpSpPr>
          <p:grpSpPr>
            <a:xfrm>
              <a:off x="6004080" y="3290760"/>
              <a:ext cx="1519920" cy="389160"/>
              <a:chOff x="6004080" y="3290760"/>
              <a:chExt cx="1519920" cy="389160"/>
            </a:xfrm>
          </p:grpSpPr>
          <p:grpSp>
            <p:nvGrpSpPr>
              <p:cNvPr id="661" name="Group 5"/>
              <p:cNvGrpSpPr/>
              <p:nvPr/>
            </p:nvGrpSpPr>
            <p:grpSpPr>
              <a:xfrm>
                <a:off x="6004080" y="3290760"/>
                <a:ext cx="1519920" cy="389160"/>
                <a:chOff x="6004080" y="3290760"/>
                <a:chExt cx="1519920" cy="389160"/>
              </a:xfrm>
            </p:grpSpPr>
            <p:sp>
              <p:nvSpPr>
                <p:cNvPr id="662" name="CustomShape 6"/>
                <p:cNvSpPr/>
                <p:nvPr/>
              </p:nvSpPr>
              <p:spPr>
                <a:xfrm>
                  <a:off x="6004080" y="329256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663" name="Line 7"/>
                <p:cNvSpPr/>
                <p:nvPr/>
              </p:nvSpPr>
              <p:spPr>
                <a:xfrm>
                  <a:off x="61005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64" name="Line 8"/>
                <p:cNvSpPr/>
                <p:nvPr/>
              </p:nvSpPr>
              <p:spPr>
                <a:xfrm>
                  <a:off x="6194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65" name="Line 9"/>
                <p:cNvSpPr/>
                <p:nvPr/>
              </p:nvSpPr>
              <p:spPr>
                <a:xfrm>
                  <a:off x="6289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66" name="Line 10"/>
                <p:cNvSpPr/>
                <p:nvPr/>
              </p:nvSpPr>
              <p:spPr>
                <a:xfrm>
                  <a:off x="6383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67" name="Line 11"/>
                <p:cNvSpPr/>
                <p:nvPr/>
              </p:nvSpPr>
              <p:spPr>
                <a:xfrm>
                  <a:off x="6478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68" name="Line 12"/>
                <p:cNvSpPr/>
                <p:nvPr/>
              </p:nvSpPr>
              <p:spPr>
                <a:xfrm>
                  <a:off x="65725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69" name="Line 13"/>
                <p:cNvSpPr/>
                <p:nvPr/>
              </p:nvSpPr>
              <p:spPr>
                <a:xfrm>
                  <a:off x="6666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70" name="Line 14"/>
                <p:cNvSpPr/>
                <p:nvPr/>
              </p:nvSpPr>
              <p:spPr>
                <a:xfrm>
                  <a:off x="67615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71" name="Line 15"/>
                <p:cNvSpPr/>
                <p:nvPr/>
              </p:nvSpPr>
              <p:spPr>
                <a:xfrm>
                  <a:off x="6855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72" name="Line 16"/>
                <p:cNvSpPr/>
                <p:nvPr/>
              </p:nvSpPr>
              <p:spPr>
                <a:xfrm>
                  <a:off x="69501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73" name="Line 17"/>
                <p:cNvSpPr/>
                <p:nvPr/>
              </p:nvSpPr>
              <p:spPr>
                <a:xfrm>
                  <a:off x="7044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74" name="Line 18"/>
                <p:cNvSpPr/>
                <p:nvPr/>
              </p:nvSpPr>
              <p:spPr>
                <a:xfrm>
                  <a:off x="71391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75" name="Line 19"/>
                <p:cNvSpPr/>
                <p:nvPr/>
              </p:nvSpPr>
              <p:spPr>
                <a:xfrm>
                  <a:off x="72334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76" name="Line 20"/>
                <p:cNvSpPr/>
                <p:nvPr/>
              </p:nvSpPr>
              <p:spPr>
                <a:xfrm>
                  <a:off x="742248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77" name="Line 21"/>
                <p:cNvSpPr/>
                <p:nvPr/>
              </p:nvSpPr>
              <p:spPr>
                <a:xfrm>
                  <a:off x="732816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678" name="CustomShape 22"/>
              <p:cNvSpPr/>
              <p:nvPr/>
            </p:nvSpPr>
            <p:spPr>
              <a:xfrm>
                <a:off x="6463440" y="336348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679" name="CustomShape 23"/>
            <p:cNvSpPr/>
            <p:nvPr/>
          </p:nvSpPr>
          <p:spPr>
            <a:xfrm>
              <a:off x="601236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grpSp>
      <p:grpSp>
        <p:nvGrpSpPr>
          <p:cNvPr id="680" name="Group 24"/>
          <p:cNvGrpSpPr/>
          <p:nvPr/>
        </p:nvGrpSpPr>
        <p:grpSpPr>
          <a:xfrm>
            <a:off x="7619040" y="3292200"/>
            <a:ext cx="1519920" cy="815040"/>
            <a:chOff x="7619040" y="3292200"/>
            <a:chExt cx="1519920" cy="815040"/>
          </a:xfrm>
        </p:grpSpPr>
        <p:grpSp>
          <p:nvGrpSpPr>
            <p:cNvPr id="681" name="Group 25"/>
            <p:cNvGrpSpPr/>
            <p:nvPr/>
          </p:nvGrpSpPr>
          <p:grpSpPr>
            <a:xfrm>
              <a:off x="7619040" y="3292200"/>
              <a:ext cx="1519920" cy="389160"/>
              <a:chOff x="7619040" y="3292200"/>
              <a:chExt cx="1519920" cy="389160"/>
            </a:xfrm>
          </p:grpSpPr>
          <p:grpSp>
            <p:nvGrpSpPr>
              <p:cNvPr id="682" name="Group 26"/>
              <p:cNvGrpSpPr/>
              <p:nvPr/>
            </p:nvGrpSpPr>
            <p:grpSpPr>
              <a:xfrm>
                <a:off x="7619040" y="3292200"/>
                <a:ext cx="1519920" cy="389160"/>
                <a:chOff x="7619040" y="3292200"/>
                <a:chExt cx="1519920" cy="389160"/>
              </a:xfrm>
            </p:grpSpPr>
            <p:sp>
              <p:nvSpPr>
                <p:cNvPr id="683" name="CustomShape 27"/>
                <p:cNvSpPr/>
                <p:nvPr/>
              </p:nvSpPr>
              <p:spPr>
                <a:xfrm>
                  <a:off x="7619040" y="329400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684" name="Line 28"/>
                <p:cNvSpPr/>
                <p:nvPr/>
              </p:nvSpPr>
              <p:spPr>
                <a:xfrm>
                  <a:off x="7715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85" name="Line 29"/>
                <p:cNvSpPr/>
                <p:nvPr/>
              </p:nvSpPr>
              <p:spPr>
                <a:xfrm>
                  <a:off x="78098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86" name="Line 30"/>
                <p:cNvSpPr/>
                <p:nvPr/>
              </p:nvSpPr>
              <p:spPr>
                <a:xfrm>
                  <a:off x="7904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87" name="Line 31"/>
                <p:cNvSpPr/>
                <p:nvPr/>
              </p:nvSpPr>
              <p:spPr>
                <a:xfrm>
                  <a:off x="7998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88" name="Line 32"/>
                <p:cNvSpPr/>
                <p:nvPr/>
              </p:nvSpPr>
              <p:spPr>
                <a:xfrm>
                  <a:off x="8093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89" name="Line 33"/>
                <p:cNvSpPr/>
                <p:nvPr/>
              </p:nvSpPr>
              <p:spPr>
                <a:xfrm>
                  <a:off x="8187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90" name="Line 34"/>
                <p:cNvSpPr/>
                <p:nvPr/>
              </p:nvSpPr>
              <p:spPr>
                <a:xfrm>
                  <a:off x="828180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91" name="Line 35"/>
                <p:cNvSpPr/>
                <p:nvPr/>
              </p:nvSpPr>
              <p:spPr>
                <a:xfrm>
                  <a:off x="8376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92" name="Line 36"/>
                <p:cNvSpPr/>
                <p:nvPr/>
              </p:nvSpPr>
              <p:spPr>
                <a:xfrm>
                  <a:off x="847080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93" name="Line 37"/>
                <p:cNvSpPr/>
                <p:nvPr/>
              </p:nvSpPr>
              <p:spPr>
                <a:xfrm>
                  <a:off x="856512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94" name="Line 38"/>
                <p:cNvSpPr/>
                <p:nvPr/>
              </p:nvSpPr>
              <p:spPr>
                <a:xfrm>
                  <a:off x="86594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95" name="Line 39"/>
                <p:cNvSpPr/>
                <p:nvPr/>
              </p:nvSpPr>
              <p:spPr>
                <a:xfrm>
                  <a:off x="875412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96" name="Line 40"/>
                <p:cNvSpPr/>
                <p:nvPr/>
              </p:nvSpPr>
              <p:spPr>
                <a:xfrm>
                  <a:off x="88484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97" name="Line 41"/>
                <p:cNvSpPr/>
                <p:nvPr/>
              </p:nvSpPr>
              <p:spPr>
                <a:xfrm>
                  <a:off x="9037440" y="32922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698" name="Line 42"/>
                <p:cNvSpPr/>
                <p:nvPr/>
              </p:nvSpPr>
              <p:spPr>
                <a:xfrm>
                  <a:off x="8942760" y="32922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699" name="CustomShape 43"/>
              <p:cNvSpPr/>
              <p:nvPr/>
            </p:nvSpPr>
            <p:spPr>
              <a:xfrm>
                <a:off x="8078400" y="336492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700" name="CustomShape 44"/>
            <p:cNvSpPr/>
            <p:nvPr/>
          </p:nvSpPr>
          <p:spPr>
            <a:xfrm>
              <a:off x="762552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grpSp>
      <p:grpSp>
        <p:nvGrpSpPr>
          <p:cNvPr id="701" name="Group 45"/>
          <p:cNvGrpSpPr/>
          <p:nvPr/>
        </p:nvGrpSpPr>
        <p:grpSpPr>
          <a:xfrm>
            <a:off x="1482120" y="3290040"/>
            <a:ext cx="3128400" cy="817200"/>
            <a:chOff x="1482120" y="3290040"/>
            <a:chExt cx="3128400" cy="817200"/>
          </a:xfrm>
        </p:grpSpPr>
        <p:grpSp>
          <p:nvGrpSpPr>
            <p:cNvPr id="702" name="Group 46"/>
            <p:cNvGrpSpPr/>
            <p:nvPr/>
          </p:nvGrpSpPr>
          <p:grpSpPr>
            <a:xfrm>
              <a:off x="3090600" y="3290040"/>
              <a:ext cx="1519920" cy="817200"/>
              <a:chOff x="3090600" y="3290040"/>
              <a:chExt cx="1519920" cy="817200"/>
            </a:xfrm>
          </p:grpSpPr>
          <p:grpSp>
            <p:nvGrpSpPr>
              <p:cNvPr id="703" name="Group 47"/>
              <p:cNvGrpSpPr/>
              <p:nvPr/>
            </p:nvGrpSpPr>
            <p:grpSpPr>
              <a:xfrm>
                <a:off x="3090600" y="3290040"/>
                <a:ext cx="1519920" cy="389520"/>
                <a:chOff x="3090600" y="3290040"/>
                <a:chExt cx="1519920" cy="389520"/>
              </a:xfrm>
            </p:grpSpPr>
            <p:grpSp>
              <p:nvGrpSpPr>
                <p:cNvPr id="704" name="Group 48"/>
                <p:cNvGrpSpPr/>
                <p:nvPr/>
              </p:nvGrpSpPr>
              <p:grpSpPr>
                <a:xfrm>
                  <a:off x="3090600" y="3290040"/>
                  <a:ext cx="1519920" cy="389520"/>
                  <a:chOff x="3090600" y="3290040"/>
                  <a:chExt cx="1519920" cy="389520"/>
                </a:xfrm>
              </p:grpSpPr>
              <p:sp>
                <p:nvSpPr>
                  <p:cNvPr id="705" name="CustomShape 49"/>
                  <p:cNvSpPr/>
                  <p:nvPr/>
                </p:nvSpPr>
                <p:spPr>
                  <a:xfrm>
                    <a:off x="3090600" y="329184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706" name="Line 50"/>
                  <p:cNvSpPr/>
                  <p:nvPr/>
                </p:nvSpPr>
                <p:spPr>
                  <a:xfrm>
                    <a:off x="31870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07" name="Line 51"/>
                  <p:cNvSpPr/>
                  <p:nvPr/>
                </p:nvSpPr>
                <p:spPr>
                  <a:xfrm>
                    <a:off x="32814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08" name="Line 52"/>
                  <p:cNvSpPr/>
                  <p:nvPr/>
                </p:nvSpPr>
                <p:spPr>
                  <a:xfrm>
                    <a:off x="33757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09" name="Line 53"/>
                  <p:cNvSpPr/>
                  <p:nvPr/>
                </p:nvSpPr>
                <p:spPr>
                  <a:xfrm>
                    <a:off x="34704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10" name="Line 54"/>
                  <p:cNvSpPr/>
                  <p:nvPr/>
                </p:nvSpPr>
                <p:spPr>
                  <a:xfrm>
                    <a:off x="35647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11" name="Line 55"/>
                  <p:cNvSpPr/>
                  <p:nvPr/>
                </p:nvSpPr>
                <p:spPr>
                  <a:xfrm>
                    <a:off x="36590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12" name="Line 56"/>
                  <p:cNvSpPr/>
                  <p:nvPr/>
                </p:nvSpPr>
                <p:spPr>
                  <a:xfrm>
                    <a:off x="37537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13" name="Line 57"/>
                  <p:cNvSpPr/>
                  <p:nvPr/>
                </p:nvSpPr>
                <p:spPr>
                  <a:xfrm>
                    <a:off x="38480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14" name="Line 58"/>
                  <p:cNvSpPr/>
                  <p:nvPr/>
                </p:nvSpPr>
                <p:spPr>
                  <a:xfrm>
                    <a:off x="39423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15" name="Line 59"/>
                  <p:cNvSpPr/>
                  <p:nvPr/>
                </p:nvSpPr>
                <p:spPr>
                  <a:xfrm>
                    <a:off x="40370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16" name="Line 60"/>
                  <p:cNvSpPr/>
                  <p:nvPr/>
                </p:nvSpPr>
                <p:spPr>
                  <a:xfrm>
                    <a:off x="41313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17" name="Line 61"/>
                  <p:cNvSpPr/>
                  <p:nvPr/>
                </p:nvSpPr>
                <p:spPr>
                  <a:xfrm>
                    <a:off x="42256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18" name="Line 62"/>
                  <p:cNvSpPr/>
                  <p:nvPr/>
                </p:nvSpPr>
                <p:spPr>
                  <a:xfrm>
                    <a:off x="43203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19" name="Line 63"/>
                  <p:cNvSpPr/>
                  <p:nvPr/>
                </p:nvSpPr>
                <p:spPr>
                  <a:xfrm>
                    <a:off x="450900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20" name="Line 64"/>
                  <p:cNvSpPr/>
                  <p:nvPr/>
                </p:nvSpPr>
                <p:spPr>
                  <a:xfrm>
                    <a:off x="441468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721" name="CustomShape 65"/>
                <p:cNvSpPr/>
                <p:nvPr/>
              </p:nvSpPr>
              <p:spPr>
                <a:xfrm>
                  <a:off x="3550320" y="336276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722" name="CustomShape 66"/>
              <p:cNvSpPr/>
              <p:nvPr/>
            </p:nvSpPr>
            <p:spPr>
              <a:xfrm>
                <a:off x="309816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grpSp>
        <p:grpSp>
          <p:nvGrpSpPr>
            <p:cNvPr id="723" name="Group 67"/>
            <p:cNvGrpSpPr/>
            <p:nvPr/>
          </p:nvGrpSpPr>
          <p:grpSpPr>
            <a:xfrm>
              <a:off x="1482120" y="3290760"/>
              <a:ext cx="1519920" cy="816480"/>
              <a:chOff x="1482120" y="3290760"/>
              <a:chExt cx="1519920" cy="816480"/>
            </a:xfrm>
          </p:grpSpPr>
          <p:grpSp>
            <p:nvGrpSpPr>
              <p:cNvPr id="724" name="Group 68"/>
              <p:cNvGrpSpPr/>
              <p:nvPr/>
            </p:nvGrpSpPr>
            <p:grpSpPr>
              <a:xfrm>
                <a:off x="1482120" y="3290760"/>
                <a:ext cx="1519920" cy="389160"/>
                <a:chOff x="1482120" y="3290760"/>
                <a:chExt cx="1519920" cy="389160"/>
              </a:xfrm>
            </p:grpSpPr>
            <p:grpSp>
              <p:nvGrpSpPr>
                <p:cNvPr id="725" name="Group 69"/>
                <p:cNvGrpSpPr/>
                <p:nvPr/>
              </p:nvGrpSpPr>
              <p:grpSpPr>
                <a:xfrm>
                  <a:off x="1482120" y="3290760"/>
                  <a:ext cx="1519920" cy="389160"/>
                  <a:chOff x="1482120" y="3290760"/>
                  <a:chExt cx="1519920" cy="389160"/>
                </a:xfrm>
              </p:grpSpPr>
              <p:sp>
                <p:nvSpPr>
                  <p:cNvPr id="726" name="CustomShape 70"/>
                  <p:cNvSpPr/>
                  <p:nvPr/>
                </p:nvSpPr>
                <p:spPr>
                  <a:xfrm>
                    <a:off x="1482120" y="329256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727" name="Line 71"/>
                  <p:cNvSpPr/>
                  <p:nvPr/>
                </p:nvSpPr>
                <p:spPr>
                  <a:xfrm>
                    <a:off x="15786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28" name="Line 72"/>
                  <p:cNvSpPr/>
                  <p:nvPr/>
                </p:nvSpPr>
                <p:spPr>
                  <a:xfrm>
                    <a:off x="16729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29" name="Line 73"/>
                  <p:cNvSpPr/>
                  <p:nvPr/>
                </p:nvSpPr>
                <p:spPr>
                  <a:xfrm>
                    <a:off x="17676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30" name="Line 74"/>
                  <p:cNvSpPr/>
                  <p:nvPr/>
                </p:nvSpPr>
                <p:spPr>
                  <a:xfrm>
                    <a:off x="18619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31" name="Line 75"/>
                  <p:cNvSpPr/>
                  <p:nvPr/>
                </p:nvSpPr>
                <p:spPr>
                  <a:xfrm>
                    <a:off x="19562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32" name="Line 76"/>
                  <p:cNvSpPr/>
                  <p:nvPr/>
                </p:nvSpPr>
                <p:spPr>
                  <a:xfrm>
                    <a:off x="20509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33" name="Line 77"/>
                  <p:cNvSpPr/>
                  <p:nvPr/>
                </p:nvSpPr>
                <p:spPr>
                  <a:xfrm>
                    <a:off x="21452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34" name="Line 78"/>
                  <p:cNvSpPr/>
                  <p:nvPr/>
                </p:nvSpPr>
                <p:spPr>
                  <a:xfrm>
                    <a:off x="22395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35" name="Line 79"/>
                  <p:cNvSpPr/>
                  <p:nvPr/>
                </p:nvSpPr>
                <p:spPr>
                  <a:xfrm>
                    <a:off x="2333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36" name="Line 80"/>
                  <p:cNvSpPr/>
                  <p:nvPr/>
                </p:nvSpPr>
                <p:spPr>
                  <a:xfrm>
                    <a:off x="24285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37" name="Line 81"/>
                  <p:cNvSpPr/>
                  <p:nvPr/>
                </p:nvSpPr>
                <p:spPr>
                  <a:xfrm>
                    <a:off x="2522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38" name="Line 82"/>
                  <p:cNvSpPr/>
                  <p:nvPr/>
                </p:nvSpPr>
                <p:spPr>
                  <a:xfrm>
                    <a:off x="2617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39" name="Line 83"/>
                  <p:cNvSpPr/>
                  <p:nvPr/>
                </p:nvSpPr>
                <p:spPr>
                  <a:xfrm>
                    <a:off x="2711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40" name="Line 84"/>
                  <p:cNvSpPr/>
                  <p:nvPr/>
                </p:nvSpPr>
                <p:spPr>
                  <a:xfrm>
                    <a:off x="290052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41" name="Line 85"/>
                  <p:cNvSpPr/>
                  <p:nvPr/>
                </p:nvSpPr>
                <p:spPr>
                  <a:xfrm>
                    <a:off x="280620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742" name="CustomShape 86"/>
                <p:cNvSpPr/>
                <p:nvPr/>
              </p:nvSpPr>
              <p:spPr>
                <a:xfrm>
                  <a:off x="1941840" y="3363480"/>
                  <a:ext cx="600840" cy="244080"/>
                </a:xfrm>
                <a:prstGeom prst="rect">
                  <a:avLst/>
                </a:prstGeom>
                <a:solidFill>
                  <a:srgbClr val="de212c">
                    <a:alpha val="51000"/>
                  </a:srgbClr>
                </a:solidFill>
                <a:ln w="12600">
                  <a:noFill/>
                </a:ln>
              </p:spPr>
              <p:style>
                <a:lnRef idx="0"/>
                <a:fillRef idx="0"/>
                <a:effectRef idx="0"/>
                <a:fontRef idx="minor"/>
              </p:style>
              <p:txBody>
                <a:bodyPr lIns="0" rIns="0" tIns="0" bIns="0" anchor="ctr">
                  <a:spAutoFit/>
                </a:bodyPr>
                <a:p>
                  <a:pPr algn="ctr">
                    <a:lnSpc>
                      <a:spcPct val="100000"/>
                    </a:lnSpc>
                  </a:pPr>
                  <a:r>
                    <a:rPr b="0" lang="en-US" sz="1600" spc="-1" strike="noStrike">
                      <a:solidFill>
                        <a:srgbClr val="ffffff"/>
                      </a:solidFill>
                      <a:latin typeface="Calibri"/>
                    </a:rPr>
                    <a:t>VALU</a:t>
                  </a:r>
                  <a:endParaRPr b="0" lang="en-US" sz="1600" spc="-1" strike="noStrike">
                    <a:latin typeface="Arial"/>
                  </a:endParaRPr>
                </a:p>
              </p:txBody>
            </p:sp>
          </p:grpSp>
          <p:sp>
            <p:nvSpPr>
              <p:cNvPr id="743" name="CustomShape 87"/>
              <p:cNvSpPr/>
              <p:nvPr/>
            </p:nvSpPr>
            <p:spPr>
              <a:xfrm>
                <a:off x="148968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600" spc="-1" strike="noStrike" cap="all">
                    <a:solidFill>
                      <a:srgbClr val="ffffff"/>
                    </a:solidFill>
                    <a:latin typeface="Calibri"/>
                  </a:rPr>
                  <a:t>VGPR</a:t>
                </a:r>
                <a:endParaRPr b="0" lang="en-US" sz="1600" spc="-1" strike="noStrike">
                  <a:latin typeface="Arial"/>
                </a:endParaRPr>
              </a:p>
            </p:txBody>
          </p:sp>
        </p:grpSp>
      </p:grpSp>
    </p:spTree>
  </p:cSld>
  <mc:AlternateContent>
    <mc:Choice Requires="p14">
      <p:transition spd="slow" p14:dur="2000"/>
    </mc:Choice>
    <mc:Fallback>
      <p:transition spd="slow"/>
    </mc:Fallback>
  </mc:AlternateContent>
  <p:timing>
    <p:tnLst>
      <p:par>
        <p:cTn id="122" dur="indefinite" restart="never" nodeType="tmRoot">
          <p:childTnLst>
            <p:seq>
              <p:cTn id="123" dur="indefinite" nodeType="mainSeq">
                <p:childTnLst>
                  <p:par>
                    <p:cTn id="124" fill="hold">
                      <p:stCondLst>
                        <p:cond delay="0"/>
                      </p:stCondLst>
                      <p:childTnLst>
                        <p:par>
                          <p:cTn id="125" fill="hold">
                            <p:stCondLst>
                              <p:cond delay="0"/>
                            </p:stCondLst>
                            <p:childTnLst>
                              <p:par>
                                <p:cTn id="126" nodeType="withEffect" fill="hold" presetClass="path" presetID="63">
                                  <p:stCondLst>
                                    <p:cond delay="0"/>
                                  </p:stCondLst>
                                  <p:childTnLst>
                                    <p:animMotion origin="layout" path="M -4.87887E-006 -1.85185E-006 L 0.10758 -1.85185E-006 E">
                                      <p:cBhvr>
                                        <p:cTn id="127" dur="1000" fill="hold"/>
                                        <p:tgtEl>
                                          <p:spTgt spid="701"/>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4 SIMD Units per CU</a:t>
            </a:r>
            <a:endParaRPr b="0" lang="en-US" sz="1600" spc="-1" strike="noStrike">
              <a:solidFill>
                <a:srgbClr val="ffffff"/>
              </a:solidFill>
              <a:latin typeface="Calibri"/>
            </a:endParaRPr>
          </a:p>
        </p:txBody>
      </p:sp>
      <p:sp>
        <p:nvSpPr>
          <p:cNvPr id="745"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Compute Unit</a:t>
            </a:r>
            <a:endParaRPr b="0" lang="en-US" sz="2400" spc="-1" strike="noStrike">
              <a:solidFill>
                <a:srgbClr val="000000"/>
              </a:solidFill>
              <a:latin typeface="Calibri"/>
            </a:endParaRPr>
          </a:p>
        </p:txBody>
      </p:sp>
      <p:grpSp>
        <p:nvGrpSpPr>
          <p:cNvPr id="746" name="Group 3"/>
          <p:cNvGrpSpPr/>
          <p:nvPr/>
        </p:nvGrpSpPr>
        <p:grpSpPr>
          <a:xfrm>
            <a:off x="6004080" y="3290760"/>
            <a:ext cx="1519920" cy="389160"/>
            <a:chOff x="6004080" y="3290760"/>
            <a:chExt cx="1519920" cy="389160"/>
          </a:xfrm>
        </p:grpSpPr>
        <p:grpSp>
          <p:nvGrpSpPr>
            <p:cNvPr id="747" name="Group 4"/>
            <p:cNvGrpSpPr/>
            <p:nvPr/>
          </p:nvGrpSpPr>
          <p:grpSpPr>
            <a:xfrm>
              <a:off x="6004080" y="3290760"/>
              <a:ext cx="1519920" cy="389160"/>
              <a:chOff x="6004080" y="3290760"/>
              <a:chExt cx="1519920" cy="389160"/>
            </a:xfrm>
          </p:grpSpPr>
          <p:sp>
            <p:nvSpPr>
              <p:cNvPr id="748" name="CustomShape 5"/>
              <p:cNvSpPr/>
              <p:nvPr/>
            </p:nvSpPr>
            <p:spPr>
              <a:xfrm>
                <a:off x="6004080" y="329256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749" name="Line 6"/>
              <p:cNvSpPr/>
              <p:nvPr/>
            </p:nvSpPr>
            <p:spPr>
              <a:xfrm>
                <a:off x="61005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50" name="Line 7"/>
              <p:cNvSpPr/>
              <p:nvPr/>
            </p:nvSpPr>
            <p:spPr>
              <a:xfrm>
                <a:off x="6194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51" name="Line 8"/>
              <p:cNvSpPr/>
              <p:nvPr/>
            </p:nvSpPr>
            <p:spPr>
              <a:xfrm>
                <a:off x="6289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52" name="Line 9"/>
              <p:cNvSpPr/>
              <p:nvPr/>
            </p:nvSpPr>
            <p:spPr>
              <a:xfrm>
                <a:off x="6383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53" name="Line 10"/>
              <p:cNvSpPr/>
              <p:nvPr/>
            </p:nvSpPr>
            <p:spPr>
              <a:xfrm>
                <a:off x="6478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54" name="Line 11"/>
              <p:cNvSpPr/>
              <p:nvPr/>
            </p:nvSpPr>
            <p:spPr>
              <a:xfrm>
                <a:off x="65725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55" name="Line 12"/>
              <p:cNvSpPr/>
              <p:nvPr/>
            </p:nvSpPr>
            <p:spPr>
              <a:xfrm>
                <a:off x="6666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56" name="Line 13"/>
              <p:cNvSpPr/>
              <p:nvPr/>
            </p:nvSpPr>
            <p:spPr>
              <a:xfrm>
                <a:off x="67615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57" name="Line 14"/>
              <p:cNvSpPr/>
              <p:nvPr/>
            </p:nvSpPr>
            <p:spPr>
              <a:xfrm>
                <a:off x="6855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58" name="Line 15"/>
              <p:cNvSpPr/>
              <p:nvPr/>
            </p:nvSpPr>
            <p:spPr>
              <a:xfrm>
                <a:off x="69501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59" name="Line 16"/>
              <p:cNvSpPr/>
              <p:nvPr/>
            </p:nvSpPr>
            <p:spPr>
              <a:xfrm>
                <a:off x="7044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60" name="Line 17"/>
              <p:cNvSpPr/>
              <p:nvPr/>
            </p:nvSpPr>
            <p:spPr>
              <a:xfrm>
                <a:off x="71391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61" name="Line 18"/>
              <p:cNvSpPr/>
              <p:nvPr/>
            </p:nvSpPr>
            <p:spPr>
              <a:xfrm>
                <a:off x="72334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62" name="Line 19"/>
              <p:cNvSpPr/>
              <p:nvPr/>
            </p:nvSpPr>
            <p:spPr>
              <a:xfrm>
                <a:off x="742248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63" name="Line 20"/>
              <p:cNvSpPr/>
              <p:nvPr/>
            </p:nvSpPr>
            <p:spPr>
              <a:xfrm>
                <a:off x="732816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764" name="CustomShape 21"/>
            <p:cNvSpPr/>
            <p:nvPr/>
          </p:nvSpPr>
          <p:spPr>
            <a:xfrm>
              <a:off x="6463440" y="3363120"/>
              <a:ext cx="600840" cy="244800"/>
            </a:xfrm>
            <a:prstGeom prst="rect">
              <a:avLst/>
            </a:prstGeom>
            <a:solidFill>
              <a:srgbClr val="de212c">
                <a:alpha val="51000"/>
              </a:srgbClr>
            </a:solidFill>
            <a:ln w="12600">
              <a:noFill/>
            </a:ln>
          </p:spPr>
          <p:style>
            <a:lnRef idx="0"/>
            <a:fillRef idx="0"/>
            <a:effectRef idx="0"/>
            <a:fontRef idx="minor"/>
          </p:style>
        </p:sp>
      </p:grpSp>
      <p:sp>
        <p:nvSpPr>
          <p:cNvPr id="765" name="CustomShape 22"/>
          <p:cNvSpPr/>
          <p:nvPr/>
        </p:nvSpPr>
        <p:spPr>
          <a:xfrm>
            <a:off x="601236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sp>
      <p:grpSp>
        <p:nvGrpSpPr>
          <p:cNvPr id="766" name="Group 23"/>
          <p:cNvGrpSpPr/>
          <p:nvPr/>
        </p:nvGrpSpPr>
        <p:grpSpPr>
          <a:xfrm>
            <a:off x="7619040" y="3292200"/>
            <a:ext cx="1519920" cy="389160"/>
            <a:chOff x="7619040" y="3292200"/>
            <a:chExt cx="1519920" cy="389160"/>
          </a:xfrm>
        </p:grpSpPr>
        <p:grpSp>
          <p:nvGrpSpPr>
            <p:cNvPr id="767" name="Group 24"/>
            <p:cNvGrpSpPr/>
            <p:nvPr/>
          </p:nvGrpSpPr>
          <p:grpSpPr>
            <a:xfrm>
              <a:off x="7619040" y="3292200"/>
              <a:ext cx="1519920" cy="389160"/>
              <a:chOff x="7619040" y="3292200"/>
              <a:chExt cx="1519920" cy="389160"/>
            </a:xfrm>
          </p:grpSpPr>
          <p:sp>
            <p:nvSpPr>
              <p:cNvPr id="768" name="CustomShape 25"/>
              <p:cNvSpPr/>
              <p:nvPr/>
            </p:nvSpPr>
            <p:spPr>
              <a:xfrm>
                <a:off x="7619040" y="329400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769" name="Line 26"/>
              <p:cNvSpPr/>
              <p:nvPr/>
            </p:nvSpPr>
            <p:spPr>
              <a:xfrm>
                <a:off x="7715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70" name="Line 27"/>
              <p:cNvSpPr/>
              <p:nvPr/>
            </p:nvSpPr>
            <p:spPr>
              <a:xfrm>
                <a:off x="78098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71" name="Line 28"/>
              <p:cNvSpPr/>
              <p:nvPr/>
            </p:nvSpPr>
            <p:spPr>
              <a:xfrm>
                <a:off x="7904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72" name="Line 29"/>
              <p:cNvSpPr/>
              <p:nvPr/>
            </p:nvSpPr>
            <p:spPr>
              <a:xfrm>
                <a:off x="7998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73" name="Line 30"/>
              <p:cNvSpPr/>
              <p:nvPr/>
            </p:nvSpPr>
            <p:spPr>
              <a:xfrm>
                <a:off x="8093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74" name="Line 31"/>
              <p:cNvSpPr/>
              <p:nvPr/>
            </p:nvSpPr>
            <p:spPr>
              <a:xfrm>
                <a:off x="8187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75" name="Line 32"/>
              <p:cNvSpPr/>
              <p:nvPr/>
            </p:nvSpPr>
            <p:spPr>
              <a:xfrm>
                <a:off x="828180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76" name="Line 33"/>
              <p:cNvSpPr/>
              <p:nvPr/>
            </p:nvSpPr>
            <p:spPr>
              <a:xfrm>
                <a:off x="8376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77" name="Line 34"/>
              <p:cNvSpPr/>
              <p:nvPr/>
            </p:nvSpPr>
            <p:spPr>
              <a:xfrm>
                <a:off x="847080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78" name="Line 35"/>
              <p:cNvSpPr/>
              <p:nvPr/>
            </p:nvSpPr>
            <p:spPr>
              <a:xfrm>
                <a:off x="856512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79" name="Line 36"/>
              <p:cNvSpPr/>
              <p:nvPr/>
            </p:nvSpPr>
            <p:spPr>
              <a:xfrm>
                <a:off x="86594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80" name="Line 37"/>
              <p:cNvSpPr/>
              <p:nvPr/>
            </p:nvSpPr>
            <p:spPr>
              <a:xfrm>
                <a:off x="875412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81" name="Line 38"/>
              <p:cNvSpPr/>
              <p:nvPr/>
            </p:nvSpPr>
            <p:spPr>
              <a:xfrm>
                <a:off x="88484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82" name="Line 39"/>
              <p:cNvSpPr/>
              <p:nvPr/>
            </p:nvSpPr>
            <p:spPr>
              <a:xfrm>
                <a:off x="9037440" y="32922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83" name="Line 40"/>
              <p:cNvSpPr/>
              <p:nvPr/>
            </p:nvSpPr>
            <p:spPr>
              <a:xfrm>
                <a:off x="8942760" y="32922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784" name="CustomShape 41"/>
            <p:cNvSpPr/>
            <p:nvPr/>
          </p:nvSpPr>
          <p:spPr>
            <a:xfrm>
              <a:off x="8078400" y="3364560"/>
              <a:ext cx="600840" cy="244800"/>
            </a:xfrm>
            <a:prstGeom prst="rect">
              <a:avLst/>
            </a:prstGeom>
            <a:solidFill>
              <a:srgbClr val="de212c">
                <a:alpha val="51000"/>
              </a:srgbClr>
            </a:solidFill>
            <a:ln w="12600">
              <a:noFill/>
            </a:ln>
          </p:spPr>
          <p:style>
            <a:lnRef idx="0"/>
            <a:fillRef idx="0"/>
            <a:effectRef idx="0"/>
            <a:fontRef idx="minor"/>
          </p:style>
        </p:sp>
      </p:grpSp>
      <p:sp>
        <p:nvSpPr>
          <p:cNvPr id="785" name="CustomShape 42"/>
          <p:cNvSpPr/>
          <p:nvPr/>
        </p:nvSpPr>
        <p:spPr>
          <a:xfrm>
            <a:off x="762552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sp>
      <p:grpSp>
        <p:nvGrpSpPr>
          <p:cNvPr id="786" name="Group 43"/>
          <p:cNvGrpSpPr/>
          <p:nvPr/>
        </p:nvGrpSpPr>
        <p:grpSpPr>
          <a:xfrm>
            <a:off x="4402080" y="3290040"/>
            <a:ext cx="1519920" cy="389520"/>
            <a:chOff x="4402080" y="3290040"/>
            <a:chExt cx="1519920" cy="389520"/>
          </a:xfrm>
        </p:grpSpPr>
        <p:grpSp>
          <p:nvGrpSpPr>
            <p:cNvPr id="787" name="Group 44"/>
            <p:cNvGrpSpPr/>
            <p:nvPr/>
          </p:nvGrpSpPr>
          <p:grpSpPr>
            <a:xfrm>
              <a:off x="4402080" y="3290040"/>
              <a:ext cx="1519920" cy="389520"/>
              <a:chOff x="4402080" y="3290040"/>
              <a:chExt cx="1519920" cy="389520"/>
            </a:xfrm>
          </p:grpSpPr>
          <p:sp>
            <p:nvSpPr>
              <p:cNvPr id="788" name="CustomShape 45"/>
              <p:cNvSpPr/>
              <p:nvPr/>
            </p:nvSpPr>
            <p:spPr>
              <a:xfrm>
                <a:off x="4402080" y="329184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789" name="Line 46"/>
              <p:cNvSpPr/>
              <p:nvPr/>
            </p:nvSpPr>
            <p:spPr>
              <a:xfrm>
                <a:off x="44985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90" name="Line 47"/>
              <p:cNvSpPr/>
              <p:nvPr/>
            </p:nvSpPr>
            <p:spPr>
              <a:xfrm>
                <a:off x="45928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91" name="Line 48"/>
              <p:cNvSpPr/>
              <p:nvPr/>
            </p:nvSpPr>
            <p:spPr>
              <a:xfrm>
                <a:off x="46872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92" name="Line 49"/>
              <p:cNvSpPr/>
              <p:nvPr/>
            </p:nvSpPr>
            <p:spPr>
              <a:xfrm>
                <a:off x="47815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93" name="Line 50"/>
              <p:cNvSpPr/>
              <p:nvPr/>
            </p:nvSpPr>
            <p:spPr>
              <a:xfrm>
                <a:off x="48762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94" name="Line 51"/>
              <p:cNvSpPr/>
              <p:nvPr/>
            </p:nvSpPr>
            <p:spPr>
              <a:xfrm>
                <a:off x="49705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95" name="Line 52"/>
              <p:cNvSpPr/>
              <p:nvPr/>
            </p:nvSpPr>
            <p:spPr>
              <a:xfrm>
                <a:off x="50648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96" name="Line 53"/>
              <p:cNvSpPr/>
              <p:nvPr/>
            </p:nvSpPr>
            <p:spPr>
              <a:xfrm>
                <a:off x="51595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97" name="Line 54"/>
              <p:cNvSpPr/>
              <p:nvPr/>
            </p:nvSpPr>
            <p:spPr>
              <a:xfrm>
                <a:off x="52538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98" name="Line 55"/>
              <p:cNvSpPr/>
              <p:nvPr/>
            </p:nvSpPr>
            <p:spPr>
              <a:xfrm>
                <a:off x="53481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799" name="Line 56"/>
              <p:cNvSpPr/>
              <p:nvPr/>
            </p:nvSpPr>
            <p:spPr>
              <a:xfrm>
                <a:off x="54428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00" name="Line 57"/>
              <p:cNvSpPr/>
              <p:nvPr/>
            </p:nvSpPr>
            <p:spPr>
              <a:xfrm>
                <a:off x="55371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01" name="Line 58"/>
              <p:cNvSpPr/>
              <p:nvPr/>
            </p:nvSpPr>
            <p:spPr>
              <a:xfrm>
                <a:off x="56314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02" name="Line 59"/>
              <p:cNvSpPr/>
              <p:nvPr/>
            </p:nvSpPr>
            <p:spPr>
              <a:xfrm>
                <a:off x="582048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03" name="Line 60"/>
              <p:cNvSpPr/>
              <p:nvPr/>
            </p:nvSpPr>
            <p:spPr>
              <a:xfrm>
                <a:off x="572616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804" name="CustomShape 61"/>
            <p:cNvSpPr/>
            <p:nvPr/>
          </p:nvSpPr>
          <p:spPr>
            <a:xfrm>
              <a:off x="4861440" y="3362400"/>
              <a:ext cx="600840" cy="244800"/>
            </a:xfrm>
            <a:prstGeom prst="rect">
              <a:avLst/>
            </a:prstGeom>
            <a:solidFill>
              <a:srgbClr val="de212c">
                <a:alpha val="51000"/>
              </a:srgbClr>
            </a:solidFill>
            <a:ln w="12600">
              <a:noFill/>
            </a:ln>
          </p:spPr>
          <p:style>
            <a:lnRef idx="0"/>
            <a:fillRef idx="0"/>
            <a:effectRef idx="0"/>
            <a:fontRef idx="minor"/>
          </p:style>
        </p:sp>
      </p:grpSp>
      <p:sp>
        <p:nvSpPr>
          <p:cNvPr id="805" name="CustomShape 62"/>
          <p:cNvSpPr/>
          <p:nvPr/>
        </p:nvSpPr>
        <p:spPr>
          <a:xfrm>
            <a:off x="440964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sp>
      <p:grpSp>
        <p:nvGrpSpPr>
          <p:cNvPr id="806" name="Group 63"/>
          <p:cNvGrpSpPr/>
          <p:nvPr/>
        </p:nvGrpSpPr>
        <p:grpSpPr>
          <a:xfrm>
            <a:off x="2793600" y="3290760"/>
            <a:ext cx="1519920" cy="389160"/>
            <a:chOff x="2793600" y="3290760"/>
            <a:chExt cx="1519920" cy="389160"/>
          </a:xfrm>
        </p:grpSpPr>
        <p:grpSp>
          <p:nvGrpSpPr>
            <p:cNvPr id="807" name="Group 64"/>
            <p:cNvGrpSpPr/>
            <p:nvPr/>
          </p:nvGrpSpPr>
          <p:grpSpPr>
            <a:xfrm>
              <a:off x="2793600" y="3290760"/>
              <a:ext cx="1519920" cy="389160"/>
              <a:chOff x="2793600" y="3290760"/>
              <a:chExt cx="1519920" cy="389160"/>
            </a:xfrm>
          </p:grpSpPr>
          <p:sp>
            <p:nvSpPr>
              <p:cNvPr id="808" name="CustomShape 65"/>
              <p:cNvSpPr/>
              <p:nvPr/>
            </p:nvSpPr>
            <p:spPr>
              <a:xfrm>
                <a:off x="2793600" y="3292560"/>
                <a:ext cx="1519920" cy="385920"/>
              </a:xfrm>
              <a:prstGeom prst="rect">
                <a:avLst/>
              </a:prstGeom>
              <a:no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809" name="Line 66"/>
              <p:cNvSpPr/>
              <p:nvPr/>
            </p:nvSpPr>
            <p:spPr>
              <a:xfrm>
                <a:off x="28900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10" name="Line 67"/>
              <p:cNvSpPr/>
              <p:nvPr/>
            </p:nvSpPr>
            <p:spPr>
              <a:xfrm>
                <a:off x="29844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11" name="Line 68"/>
              <p:cNvSpPr/>
              <p:nvPr/>
            </p:nvSpPr>
            <p:spPr>
              <a:xfrm>
                <a:off x="30787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12" name="Line 69"/>
              <p:cNvSpPr/>
              <p:nvPr/>
            </p:nvSpPr>
            <p:spPr>
              <a:xfrm>
                <a:off x="31734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13" name="Line 70"/>
              <p:cNvSpPr/>
              <p:nvPr/>
            </p:nvSpPr>
            <p:spPr>
              <a:xfrm>
                <a:off x="32677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14" name="Line 71"/>
              <p:cNvSpPr/>
              <p:nvPr/>
            </p:nvSpPr>
            <p:spPr>
              <a:xfrm>
                <a:off x="33620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15" name="Line 72"/>
              <p:cNvSpPr/>
              <p:nvPr/>
            </p:nvSpPr>
            <p:spPr>
              <a:xfrm>
                <a:off x="34567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16" name="Line 73"/>
              <p:cNvSpPr/>
              <p:nvPr/>
            </p:nvSpPr>
            <p:spPr>
              <a:xfrm>
                <a:off x="35510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17" name="Line 74"/>
              <p:cNvSpPr/>
              <p:nvPr/>
            </p:nvSpPr>
            <p:spPr>
              <a:xfrm>
                <a:off x="36453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18" name="Line 75"/>
              <p:cNvSpPr/>
              <p:nvPr/>
            </p:nvSpPr>
            <p:spPr>
              <a:xfrm>
                <a:off x="37400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19" name="Line 76"/>
              <p:cNvSpPr/>
              <p:nvPr/>
            </p:nvSpPr>
            <p:spPr>
              <a:xfrm>
                <a:off x="38343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20" name="Line 77"/>
              <p:cNvSpPr/>
              <p:nvPr/>
            </p:nvSpPr>
            <p:spPr>
              <a:xfrm>
                <a:off x="39286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21" name="Line 78"/>
              <p:cNvSpPr/>
              <p:nvPr/>
            </p:nvSpPr>
            <p:spPr>
              <a:xfrm>
                <a:off x="40230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22" name="Line 79"/>
              <p:cNvSpPr/>
              <p:nvPr/>
            </p:nvSpPr>
            <p:spPr>
              <a:xfrm>
                <a:off x="421200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23" name="Line 80"/>
              <p:cNvSpPr/>
              <p:nvPr/>
            </p:nvSpPr>
            <p:spPr>
              <a:xfrm>
                <a:off x="411768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824" name="CustomShape 81"/>
            <p:cNvSpPr/>
            <p:nvPr/>
          </p:nvSpPr>
          <p:spPr>
            <a:xfrm>
              <a:off x="3253320" y="3363120"/>
              <a:ext cx="600840" cy="244800"/>
            </a:xfrm>
            <a:prstGeom prst="rect">
              <a:avLst/>
            </a:prstGeom>
            <a:solidFill>
              <a:srgbClr val="de212c">
                <a:alpha val="51000"/>
              </a:srgbClr>
            </a:solidFill>
            <a:ln w="12600">
              <a:noFill/>
            </a:ln>
          </p:spPr>
          <p:style>
            <a:lnRef idx="0"/>
            <a:fillRef idx="0"/>
            <a:effectRef idx="0"/>
            <a:fontRef idx="minor"/>
          </p:style>
        </p:sp>
      </p:grpSp>
      <p:sp>
        <p:nvSpPr>
          <p:cNvPr id="825" name="CustomShape 82"/>
          <p:cNvSpPr/>
          <p:nvPr/>
        </p:nvSpPr>
        <p:spPr>
          <a:xfrm>
            <a:off x="280116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sp>
      <p:sp>
        <p:nvSpPr>
          <p:cNvPr id="826" name="CustomShape 83"/>
          <p:cNvSpPr/>
          <p:nvPr/>
        </p:nvSpPr>
        <p:spPr>
          <a:xfrm>
            <a:off x="2986920" y="3362760"/>
            <a:ext cx="1132920" cy="243720"/>
          </a:xfrm>
          <a:prstGeom prst="rect">
            <a:avLst/>
          </a:prstGeom>
          <a:noFill/>
          <a:ln>
            <a:noFill/>
          </a:ln>
        </p:spPr>
        <p:style>
          <a:lnRef idx="0"/>
          <a:fillRef idx="0"/>
          <a:effectRef idx="0"/>
          <a:fontRef idx="minor"/>
        </p:style>
        <p:txBody>
          <a:bodyPr lIns="0" rIns="0" tIns="0" bIns="0">
            <a:spAutoFit/>
          </a:bodyPr>
          <a:p>
            <a:pPr algn="ctr">
              <a:lnSpc>
                <a:spcPct val="100000"/>
              </a:lnSpc>
              <a:spcAft>
                <a:spcPts val="601"/>
              </a:spcAft>
            </a:pPr>
            <a:r>
              <a:rPr b="0" lang="en-US" sz="1600" spc="-1" strike="noStrike">
                <a:solidFill>
                  <a:srgbClr val="ffffff"/>
                </a:solidFill>
                <a:latin typeface="Calibri"/>
              </a:rPr>
              <a:t>VALU</a:t>
            </a:r>
            <a:endParaRPr b="0" lang="en-US" sz="1600" spc="-1" strike="noStrike">
              <a:latin typeface="Arial"/>
            </a:endParaRPr>
          </a:p>
        </p:txBody>
      </p:sp>
      <p:sp>
        <p:nvSpPr>
          <p:cNvPr id="827" name="CustomShape 84"/>
          <p:cNvSpPr/>
          <p:nvPr/>
        </p:nvSpPr>
        <p:spPr>
          <a:xfrm>
            <a:off x="4595400" y="3362040"/>
            <a:ext cx="1132920" cy="243720"/>
          </a:xfrm>
          <a:prstGeom prst="rect">
            <a:avLst/>
          </a:prstGeom>
          <a:noFill/>
          <a:ln>
            <a:noFill/>
          </a:ln>
        </p:spPr>
        <p:style>
          <a:lnRef idx="0"/>
          <a:fillRef idx="0"/>
          <a:effectRef idx="0"/>
          <a:fontRef idx="minor"/>
        </p:style>
        <p:txBody>
          <a:bodyPr lIns="0" rIns="0" tIns="0" bIns="0">
            <a:spAutoFit/>
          </a:bodyPr>
          <a:p>
            <a:pPr algn="ctr">
              <a:lnSpc>
                <a:spcPct val="100000"/>
              </a:lnSpc>
              <a:spcAft>
                <a:spcPts val="601"/>
              </a:spcAft>
            </a:pPr>
            <a:r>
              <a:rPr b="0" lang="en-US" sz="1600" spc="-1" strike="noStrike">
                <a:solidFill>
                  <a:srgbClr val="ffffff"/>
                </a:solidFill>
                <a:latin typeface="Calibri"/>
              </a:rPr>
              <a:t>VALU</a:t>
            </a:r>
            <a:endParaRPr b="0" lang="en-US" sz="1600" spc="-1" strike="noStrike">
              <a:latin typeface="Arial"/>
            </a:endParaRPr>
          </a:p>
        </p:txBody>
      </p:sp>
      <p:sp>
        <p:nvSpPr>
          <p:cNvPr id="828" name="CustomShape 85"/>
          <p:cNvSpPr/>
          <p:nvPr/>
        </p:nvSpPr>
        <p:spPr>
          <a:xfrm>
            <a:off x="3141360" y="3789720"/>
            <a:ext cx="823320" cy="245880"/>
          </a:xfrm>
          <a:prstGeom prst="rect">
            <a:avLst/>
          </a:prstGeom>
          <a:noFill/>
          <a:ln>
            <a:noFill/>
          </a:ln>
        </p:spPr>
        <p:style>
          <a:lnRef idx="0"/>
          <a:fillRef idx="0"/>
          <a:effectRef idx="0"/>
          <a:fontRef idx="minor"/>
        </p:style>
        <p:txBody>
          <a:bodyPr lIns="0" rIns="0" tIns="0" bIns="0">
            <a:noAutofit/>
          </a:bodyPr>
          <a:p>
            <a:pPr algn="ctr">
              <a:lnSpc>
                <a:spcPct val="100000"/>
              </a:lnSpc>
              <a:spcAft>
                <a:spcPts val="601"/>
              </a:spcAft>
            </a:pPr>
            <a:r>
              <a:rPr b="0" lang="en-US" sz="1600" spc="-1" strike="noStrike">
                <a:solidFill>
                  <a:srgbClr val="ffffff"/>
                </a:solidFill>
                <a:latin typeface="Calibri"/>
              </a:rPr>
              <a:t>VGPR</a:t>
            </a:r>
            <a:endParaRPr b="0" lang="en-US" sz="1600" spc="-1" strike="noStrike">
              <a:latin typeface="Arial"/>
            </a:endParaRPr>
          </a:p>
        </p:txBody>
      </p:sp>
      <p:sp>
        <p:nvSpPr>
          <p:cNvPr id="829" name="CustomShape 86"/>
          <p:cNvSpPr/>
          <p:nvPr/>
        </p:nvSpPr>
        <p:spPr>
          <a:xfrm>
            <a:off x="4750200" y="3789720"/>
            <a:ext cx="823320" cy="245880"/>
          </a:xfrm>
          <a:prstGeom prst="rect">
            <a:avLst/>
          </a:prstGeom>
          <a:noFill/>
          <a:ln>
            <a:noFill/>
          </a:ln>
        </p:spPr>
        <p:style>
          <a:lnRef idx="0"/>
          <a:fillRef idx="0"/>
          <a:effectRef idx="0"/>
          <a:fontRef idx="minor"/>
        </p:style>
        <p:txBody>
          <a:bodyPr lIns="0" rIns="0" tIns="0" bIns="0">
            <a:noAutofit/>
          </a:bodyPr>
          <a:p>
            <a:pPr algn="ctr">
              <a:lnSpc>
                <a:spcPct val="100000"/>
              </a:lnSpc>
              <a:spcAft>
                <a:spcPts val="601"/>
              </a:spcAft>
            </a:pPr>
            <a:r>
              <a:rPr b="0" lang="en-US" sz="1600" spc="-1" strike="noStrike">
                <a:solidFill>
                  <a:srgbClr val="ffffff"/>
                </a:solidFill>
                <a:latin typeface="Calibri"/>
              </a:rPr>
              <a:t>VGPR</a:t>
            </a:r>
            <a:endParaRPr b="0" lang="en-US" sz="1600" spc="-1" strike="noStrike">
              <a:latin typeface="Arial"/>
            </a:endParaRPr>
          </a:p>
        </p:txBody>
      </p:sp>
      <p:sp>
        <p:nvSpPr>
          <p:cNvPr id="830" name="CustomShape 87"/>
          <p:cNvSpPr/>
          <p:nvPr/>
        </p:nvSpPr>
        <p:spPr>
          <a:xfrm>
            <a:off x="6197400" y="3362760"/>
            <a:ext cx="1132920" cy="243720"/>
          </a:xfrm>
          <a:prstGeom prst="rect">
            <a:avLst/>
          </a:prstGeom>
          <a:noFill/>
          <a:ln>
            <a:noFill/>
          </a:ln>
        </p:spPr>
        <p:style>
          <a:lnRef idx="0"/>
          <a:fillRef idx="0"/>
          <a:effectRef idx="0"/>
          <a:fontRef idx="minor"/>
        </p:style>
        <p:txBody>
          <a:bodyPr lIns="0" rIns="0" tIns="0" bIns="0">
            <a:spAutoFit/>
          </a:bodyPr>
          <a:p>
            <a:pPr algn="ctr">
              <a:lnSpc>
                <a:spcPct val="100000"/>
              </a:lnSpc>
              <a:spcAft>
                <a:spcPts val="601"/>
              </a:spcAft>
            </a:pPr>
            <a:r>
              <a:rPr b="0" lang="en-US" sz="1600" spc="-1" strike="noStrike">
                <a:solidFill>
                  <a:srgbClr val="ffffff"/>
                </a:solidFill>
                <a:latin typeface="Calibri"/>
              </a:rPr>
              <a:t>VALU</a:t>
            </a:r>
            <a:endParaRPr b="0" lang="en-US" sz="1600" spc="-1" strike="noStrike">
              <a:latin typeface="Arial"/>
            </a:endParaRPr>
          </a:p>
        </p:txBody>
      </p:sp>
      <p:sp>
        <p:nvSpPr>
          <p:cNvPr id="831" name="CustomShape 88"/>
          <p:cNvSpPr/>
          <p:nvPr/>
        </p:nvSpPr>
        <p:spPr>
          <a:xfrm>
            <a:off x="7811640" y="3364560"/>
            <a:ext cx="1132920" cy="243720"/>
          </a:xfrm>
          <a:prstGeom prst="rect">
            <a:avLst/>
          </a:prstGeom>
          <a:noFill/>
          <a:ln>
            <a:noFill/>
          </a:ln>
        </p:spPr>
        <p:style>
          <a:lnRef idx="0"/>
          <a:fillRef idx="0"/>
          <a:effectRef idx="0"/>
          <a:fontRef idx="minor"/>
        </p:style>
        <p:txBody>
          <a:bodyPr lIns="0" rIns="0" tIns="0" bIns="0">
            <a:spAutoFit/>
          </a:bodyPr>
          <a:p>
            <a:pPr algn="ctr">
              <a:lnSpc>
                <a:spcPct val="100000"/>
              </a:lnSpc>
              <a:spcAft>
                <a:spcPts val="601"/>
              </a:spcAft>
            </a:pPr>
            <a:r>
              <a:rPr b="0" lang="en-US" sz="1600" spc="-1" strike="noStrike">
                <a:solidFill>
                  <a:srgbClr val="ffffff"/>
                </a:solidFill>
                <a:latin typeface="Calibri"/>
              </a:rPr>
              <a:t>VALU</a:t>
            </a:r>
            <a:endParaRPr b="0" lang="en-US" sz="1600" spc="-1" strike="noStrike">
              <a:latin typeface="Arial"/>
            </a:endParaRPr>
          </a:p>
        </p:txBody>
      </p:sp>
      <p:sp>
        <p:nvSpPr>
          <p:cNvPr id="832" name="CustomShape 89"/>
          <p:cNvSpPr/>
          <p:nvPr/>
        </p:nvSpPr>
        <p:spPr>
          <a:xfrm>
            <a:off x="6352560" y="3789720"/>
            <a:ext cx="823320" cy="245880"/>
          </a:xfrm>
          <a:prstGeom prst="rect">
            <a:avLst/>
          </a:prstGeom>
          <a:noFill/>
          <a:ln>
            <a:noFill/>
          </a:ln>
        </p:spPr>
        <p:style>
          <a:lnRef idx="0"/>
          <a:fillRef idx="0"/>
          <a:effectRef idx="0"/>
          <a:fontRef idx="minor"/>
        </p:style>
        <p:txBody>
          <a:bodyPr lIns="0" rIns="0" tIns="0" bIns="0">
            <a:noAutofit/>
          </a:bodyPr>
          <a:p>
            <a:pPr algn="ctr">
              <a:lnSpc>
                <a:spcPct val="100000"/>
              </a:lnSpc>
              <a:spcAft>
                <a:spcPts val="601"/>
              </a:spcAft>
            </a:pPr>
            <a:r>
              <a:rPr b="0" lang="en-US" sz="1600" spc="-1" strike="noStrike">
                <a:solidFill>
                  <a:srgbClr val="ffffff"/>
                </a:solidFill>
                <a:latin typeface="Calibri"/>
              </a:rPr>
              <a:t>VGPR</a:t>
            </a:r>
            <a:endParaRPr b="0" lang="en-US" sz="1600" spc="-1" strike="noStrike">
              <a:latin typeface="Arial"/>
            </a:endParaRPr>
          </a:p>
        </p:txBody>
      </p:sp>
      <p:sp>
        <p:nvSpPr>
          <p:cNvPr id="833" name="CustomShape 90"/>
          <p:cNvSpPr/>
          <p:nvPr/>
        </p:nvSpPr>
        <p:spPr>
          <a:xfrm>
            <a:off x="7965000" y="3789720"/>
            <a:ext cx="823320" cy="245880"/>
          </a:xfrm>
          <a:prstGeom prst="rect">
            <a:avLst/>
          </a:prstGeom>
          <a:noFill/>
          <a:ln>
            <a:noFill/>
          </a:ln>
        </p:spPr>
        <p:style>
          <a:lnRef idx="0"/>
          <a:fillRef idx="0"/>
          <a:effectRef idx="0"/>
          <a:fontRef idx="minor"/>
        </p:style>
        <p:txBody>
          <a:bodyPr lIns="0" rIns="0" tIns="0" bIns="0">
            <a:noAutofit/>
          </a:bodyPr>
          <a:p>
            <a:pPr algn="ctr">
              <a:lnSpc>
                <a:spcPct val="100000"/>
              </a:lnSpc>
              <a:spcAft>
                <a:spcPts val="601"/>
              </a:spcAft>
            </a:pPr>
            <a:r>
              <a:rPr b="0" lang="en-US" sz="1600" spc="-1" strike="noStrike">
                <a:solidFill>
                  <a:srgbClr val="ffffff"/>
                </a:solidFill>
                <a:latin typeface="Calibri"/>
              </a:rPr>
              <a:t>VGPR</a:t>
            </a:r>
            <a:endParaRPr b="0" lang="en-US" sz="1600" spc="-1" strike="noStrike">
              <a:latin typeface="Arial"/>
            </a:endParaRPr>
          </a:p>
        </p:txBody>
      </p:sp>
      <p:sp>
        <p:nvSpPr>
          <p:cNvPr id="834" name="CustomShape 91"/>
          <p:cNvSpPr/>
          <p:nvPr/>
        </p:nvSpPr>
        <p:spPr>
          <a:xfrm>
            <a:off x="4395240" y="3295440"/>
            <a:ext cx="1532880" cy="816840"/>
          </a:xfrm>
          <a:prstGeom prst="rect">
            <a:avLst/>
          </a:prstGeom>
          <a:solidFill>
            <a:srgbClr val="000000">
              <a:alpha val="75000"/>
            </a:srgbClr>
          </a:solidFill>
          <a:ln>
            <a:solidFill>
              <a:srgbClr val="de212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SIMD</a:t>
            </a:r>
            <a:endParaRPr b="0" lang="en-US" sz="1800" spc="-1" strike="noStrike">
              <a:latin typeface="Arial"/>
            </a:endParaRPr>
          </a:p>
        </p:txBody>
      </p:sp>
      <p:sp>
        <p:nvSpPr>
          <p:cNvPr id="835" name="CustomShape 92"/>
          <p:cNvSpPr/>
          <p:nvPr/>
        </p:nvSpPr>
        <p:spPr>
          <a:xfrm>
            <a:off x="5996880" y="3296160"/>
            <a:ext cx="1532880" cy="816840"/>
          </a:xfrm>
          <a:prstGeom prst="rect">
            <a:avLst/>
          </a:prstGeom>
          <a:solidFill>
            <a:srgbClr val="000000">
              <a:alpha val="75000"/>
            </a:srgbClr>
          </a:solidFill>
          <a:ln>
            <a:solidFill>
              <a:srgbClr val="de212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SIMD</a:t>
            </a:r>
            <a:endParaRPr b="0" lang="en-US" sz="1800" spc="-1" strike="noStrike">
              <a:latin typeface="Arial"/>
            </a:endParaRPr>
          </a:p>
        </p:txBody>
      </p:sp>
      <p:sp>
        <p:nvSpPr>
          <p:cNvPr id="836" name="CustomShape 93"/>
          <p:cNvSpPr/>
          <p:nvPr/>
        </p:nvSpPr>
        <p:spPr>
          <a:xfrm>
            <a:off x="7610760" y="3296160"/>
            <a:ext cx="1532880" cy="816840"/>
          </a:xfrm>
          <a:prstGeom prst="rect">
            <a:avLst/>
          </a:prstGeom>
          <a:solidFill>
            <a:srgbClr val="000000">
              <a:alpha val="75000"/>
            </a:srgbClr>
          </a:solidFill>
          <a:ln>
            <a:solidFill>
              <a:srgbClr val="de212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SIMD</a:t>
            </a:r>
            <a:endParaRPr b="0" lang="en-US" sz="1800" spc="-1" strike="noStrike">
              <a:latin typeface="Arial"/>
            </a:endParaRPr>
          </a:p>
        </p:txBody>
      </p:sp>
      <p:sp>
        <p:nvSpPr>
          <p:cNvPr id="837" name="CustomShape 94"/>
          <p:cNvSpPr/>
          <p:nvPr/>
        </p:nvSpPr>
        <p:spPr>
          <a:xfrm>
            <a:off x="2787120" y="3291840"/>
            <a:ext cx="1532880" cy="816840"/>
          </a:xfrm>
          <a:prstGeom prst="rect">
            <a:avLst/>
          </a:prstGeom>
          <a:solidFill>
            <a:srgbClr val="000000">
              <a:alpha val="75000"/>
            </a:srgbClr>
          </a:solidFill>
          <a:ln>
            <a:solidFill>
              <a:srgbClr val="de212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SIMD</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28" dur="indefinite" restart="never" nodeType="tmRoot">
          <p:childTnLst>
            <p:seq>
              <p:cTn id="129" dur="indefinite" nodeType="mainSeq">
                <p:childTnLst>
                  <p:par>
                    <p:cTn id="130" fill="hold">
                      <p:stCondLst>
                        <p:cond delay="0"/>
                      </p:stCondLst>
                      <p:childTnLst>
                        <p:par>
                          <p:cTn id="131" fill="hold">
                            <p:stCondLst>
                              <p:cond delay="0"/>
                            </p:stCondLst>
                            <p:childTnLst>
                              <p:par>
                                <p:cTn id="132" nodeType="withEffect" fill="hold" presetClass="exit" presetID="10">
                                  <p:stCondLst>
                                    <p:cond delay="0"/>
                                  </p:stCondLst>
                                  <p:childTnLst>
                                    <p:animEffect filter="fade" transition="out">
                                      <p:cBhvr additive="repl">
                                        <p:cTn id="133" dur="500"/>
                                        <p:tgtEl>
                                          <p:spTgt spid="826"/>
                                        </p:tgtEl>
                                      </p:cBhvr>
                                    </p:animEffect>
                                    <p:set>
                                      <p:cBhvr>
                                        <p:cTn id="134" dur="1" fill="hold">
                                          <p:stCondLst>
                                            <p:cond delay="499"/>
                                          </p:stCondLst>
                                        </p:cTn>
                                        <p:tgtEl>
                                          <p:spTgt spid="826"/>
                                        </p:tgtEl>
                                        <p:attrNameLst>
                                          <p:attrName>style.visibility</p:attrName>
                                        </p:attrNameLst>
                                      </p:cBhvr>
                                      <p:to>
                                        <p:strVal val="hidden"/>
                                      </p:to>
                                    </p:set>
                                  </p:childTnLst>
                                </p:cTn>
                              </p:par>
                              <p:par>
                                <p:cTn id="135" nodeType="withEffect" fill="hold" presetClass="exit" presetID="10">
                                  <p:stCondLst>
                                    <p:cond delay="0"/>
                                  </p:stCondLst>
                                  <p:childTnLst>
                                    <p:animEffect filter="fade" transition="out">
                                      <p:cBhvr additive="repl">
                                        <p:cTn id="136" dur="500"/>
                                        <p:tgtEl>
                                          <p:spTgt spid="827"/>
                                        </p:tgtEl>
                                      </p:cBhvr>
                                    </p:animEffect>
                                    <p:set>
                                      <p:cBhvr>
                                        <p:cTn id="137" dur="1" fill="hold">
                                          <p:stCondLst>
                                            <p:cond delay="499"/>
                                          </p:stCondLst>
                                        </p:cTn>
                                        <p:tgtEl>
                                          <p:spTgt spid="827"/>
                                        </p:tgtEl>
                                        <p:attrNameLst>
                                          <p:attrName>style.visibility</p:attrName>
                                        </p:attrNameLst>
                                      </p:cBhvr>
                                      <p:to>
                                        <p:strVal val="hidden"/>
                                      </p:to>
                                    </p:set>
                                  </p:childTnLst>
                                </p:cTn>
                              </p:par>
                              <p:par>
                                <p:cTn id="138" nodeType="withEffect" fill="hold" presetClass="exit" presetID="10">
                                  <p:stCondLst>
                                    <p:cond delay="0"/>
                                  </p:stCondLst>
                                  <p:childTnLst>
                                    <p:animEffect filter="fade" transition="out">
                                      <p:cBhvr additive="repl">
                                        <p:cTn id="139" dur="500"/>
                                        <p:tgtEl>
                                          <p:spTgt spid="828"/>
                                        </p:tgtEl>
                                      </p:cBhvr>
                                    </p:animEffect>
                                    <p:set>
                                      <p:cBhvr>
                                        <p:cTn id="140" dur="1" fill="hold">
                                          <p:stCondLst>
                                            <p:cond delay="499"/>
                                          </p:stCondLst>
                                        </p:cTn>
                                        <p:tgtEl>
                                          <p:spTgt spid="828"/>
                                        </p:tgtEl>
                                        <p:attrNameLst>
                                          <p:attrName>style.visibility</p:attrName>
                                        </p:attrNameLst>
                                      </p:cBhvr>
                                      <p:to>
                                        <p:strVal val="hidden"/>
                                      </p:to>
                                    </p:set>
                                  </p:childTnLst>
                                </p:cTn>
                              </p:par>
                              <p:par>
                                <p:cTn id="141" nodeType="withEffect" fill="hold" presetClass="exit" presetID="10">
                                  <p:stCondLst>
                                    <p:cond delay="0"/>
                                  </p:stCondLst>
                                  <p:childTnLst>
                                    <p:animEffect filter="fade" transition="out">
                                      <p:cBhvr additive="repl">
                                        <p:cTn id="142" dur="500"/>
                                        <p:tgtEl>
                                          <p:spTgt spid="829"/>
                                        </p:tgtEl>
                                      </p:cBhvr>
                                    </p:animEffect>
                                    <p:set>
                                      <p:cBhvr>
                                        <p:cTn id="143" dur="1" fill="hold">
                                          <p:stCondLst>
                                            <p:cond delay="499"/>
                                          </p:stCondLst>
                                        </p:cTn>
                                        <p:tgtEl>
                                          <p:spTgt spid="829"/>
                                        </p:tgtEl>
                                        <p:attrNameLst>
                                          <p:attrName>style.visibility</p:attrName>
                                        </p:attrNameLst>
                                      </p:cBhvr>
                                      <p:to>
                                        <p:strVal val="hidden"/>
                                      </p:to>
                                    </p:set>
                                  </p:childTnLst>
                                </p:cTn>
                              </p:par>
                              <p:par>
                                <p:cTn id="144" nodeType="withEffect" fill="hold" presetClass="exit" presetID="10">
                                  <p:stCondLst>
                                    <p:cond delay="0"/>
                                  </p:stCondLst>
                                  <p:childTnLst>
                                    <p:animEffect filter="fade" transition="out">
                                      <p:cBhvr additive="repl">
                                        <p:cTn id="145" dur="500"/>
                                        <p:tgtEl>
                                          <p:spTgt spid="830"/>
                                        </p:tgtEl>
                                      </p:cBhvr>
                                    </p:animEffect>
                                    <p:set>
                                      <p:cBhvr>
                                        <p:cTn id="146" dur="1" fill="hold">
                                          <p:stCondLst>
                                            <p:cond delay="499"/>
                                          </p:stCondLst>
                                        </p:cTn>
                                        <p:tgtEl>
                                          <p:spTgt spid="830"/>
                                        </p:tgtEl>
                                        <p:attrNameLst>
                                          <p:attrName>style.visibility</p:attrName>
                                        </p:attrNameLst>
                                      </p:cBhvr>
                                      <p:to>
                                        <p:strVal val="hidden"/>
                                      </p:to>
                                    </p:set>
                                  </p:childTnLst>
                                </p:cTn>
                              </p:par>
                              <p:par>
                                <p:cTn id="147" nodeType="withEffect" fill="hold" presetClass="exit" presetID="10">
                                  <p:stCondLst>
                                    <p:cond delay="0"/>
                                  </p:stCondLst>
                                  <p:childTnLst>
                                    <p:animEffect filter="fade" transition="out">
                                      <p:cBhvr additive="repl">
                                        <p:cTn id="148" dur="500"/>
                                        <p:tgtEl>
                                          <p:spTgt spid="831"/>
                                        </p:tgtEl>
                                      </p:cBhvr>
                                    </p:animEffect>
                                    <p:set>
                                      <p:cBhvr>
                                        <p:cTn id="149" dur="1" fill="hold">
                                          <p:stCondLst>
                                            <p:cond delay="499"/>
                                          </p:stCondLst>
                                        </p:cTn>
                                        <p:tgtEl>
                                          <p:spTgt spid="831"/>
                                        </p:tgtEl>
                                        <p:attrNameLst>
                                          <p:attrName>style.visibility</p:attrName>
                                        </p:attrNameLst>
                                      </p:cBhvr>
                                      <p:to>
                                        <p:strVal val="hidden"/>
                                      </p:to>
                                    </p:set>
                                  </p:childTnLst>
                                </p:cTn>
                              </p:par>
                              <p:par>
                                <p:cTn id="150" nodeType="withEffect" fill="hold" presetClass="exit" presetID="10">
                                  <p:stCondLst>
                                    <p:cond delay="0"/>
                                  </p:stCondLst>
                                  <p:childTnLst>
                                    <p:animEffect filter="fade" transition="out">
                                      <p:cBhvr additive="repl">
                                        <p:cTn id="151" dur="500"/>
                                        <p:tgtEl>
                                          <p:spTgt spid="832"/>
                                        </p:tgtEl>
                                      </p:cBhvr>
                                    </p:animEffect>
                                    <p:set>
                                      <p:cBhvr>
                                        <p:cTn id="152" dur="1" fill="hold">
                                          <p:stCondLst>
                                            <p:cond delay="499"/>
                                          </p:stCondLst>
                                        </p:cTn>
                                        <p:tgtEl>
                                          <p:spTgt spid="832"/>
                                        </p:tgtEl>
                                        <p:attrNameLst>
                                          <p:attrName>style.visibility</p:attrName>
                                        </p:attrNameLst>
                                      </p:cBhvr>
                                      <p:to>
                                        <p:strVal val="hidden"/>
                                      </p:to>
                                    </p:set>
                                  </p:childTnLst>
                                </p:cTn>
                              </p:par>
                              <p:par>
                                <p:cTn id="153" nodeType="withEffect" fill="hold" presetClass="exit" presetID="10">
                                  <p:stCondLst>
                                    <p:cond delay="0"/>
                                  </p:stCondLst>
                                  <p:childTnLst>
                                    <p:animEffect filter="fade" transition="out">
                                      <p:cBhvr additive="repl">
                                        <p:cTn id="154" dur="500"/>
                                        <p:tgtEl>
                                          <p:spTgt spid="833"/>
                                        </p:tgtEl>
                                      </p:cBhvr>
                                    </p:animEffect>
                                    <p:set>
                                      <p:cBhvr>
                                        <p:cTn id="155" dur="1" fill="hold">
                                          <p:stCondLst>
                                            <p:cond delay="499"/>
                                          </p:stCondLst>
                                        </p:cTn>
                                        <p:tgtEl>
                                          <p:spTgt spid="833"/>
                                        </p:tgtEl>
                                        <p:attrNameLst>
                                          <p:attrName>style.visibility</p:attrName>
                                        </p:attrNameLst>
                                      </p:cBhvr>
                                      <p:to>
                                        <p:strVal val="hidden"/>
                                      </p:to>
                                    </p:set>
                                  </p:childTnLst>
                                </p:cTn>
                              </p:par>
                              <p:par>
                                <p:cTn id="156" nodeType="withEffect" fill="hold" presetClass="entr" presetID="10">
                                  <p:stCondLst>
                                    <p:cond delay="0"/>
                                  </p:stCondLst>
                                  <p:childTnLst>
                                    <p:set>
                                      <p:cBhvr>
                                        <p:cTn id="157" dur="1" fill="hold">
                                          <p:stCondLst>
                                            <p:cond delay="0"/>
                                          </p:stCondLst>
                                        </p:cTn>
                                        <p:tgtEl>
                                          <p:spTgt spid="837"/>
                                        </p:tgtEl>
                                        <p:attrNameLst>
                                          <p:attrName>style.visibility</p:attrName>
                                        </p:attrNameLst>
                                      </p:cBhvr>
                                      <p:to>
                                        <p:strVal val="visible"/>
                                      </p:to>
                                    </p:set>
                                    <p:animEffect filter="fade" transition="in">
                                      <p:cBhvr additive="repl">
                                        <p:cTn id="158" dur="500"/>
                                        <p:tgtEl>
                                          <p:spTgt spid="837"/>
                                        </p:tgtEl>
                                      </p:cBhvr>
                                    </p:animEffect>
                                  </p:childTnLst>
                                </p:cTn>
                              </p:par>
                              <p:par>
                                <p:cTn id="159" nodeType="withEffect" fill="hold" presetClass="entr" presetID="10">
                                  <p:stCondLst>
                                    <p:cond delay="0"/>
                                  </p:stCondLst>
                                  <p:childTnLst>
                                    <p:set>
                                      <p:cBhvr>
                                        <p:cTn id="160" dur="1" fill="hold">
                                          <p:stCondLst>
                                            <p:cond delay="0"/>
                                          </p:stCondLst>
                                        </p:cTn>
                                        <p:tgtEl>
                                          <p:spTgt spid="834"/>
                                        </p:tgtEl>
                                        <p:attrNameLst>
                                          <p:attrName>style.visibility</p:attrName>
                                        </p:attrNameLst>
                                      </p:cBhvr>
                                      <p:to>
                                        <p:strVal val="visible"/>
                                      </p:to>
                                    </p:set>
                                    <p:animEffect filter="fade" transition="in">
                                      <p:cBhvr additive="repl">
                                        <p:cTn id="161" dur="500"/>
                                        <p:tgtEl>
                                          <p:spTgt spid="834"/>
                                        </p:tgtEl>
                                      </p:cBhvr>
                                    </p:animEffect>
                                  </p:childTnLst>
                                </p:cTn>
                              </p:par>
                              <p:par>
                                <p:cTn id="162" nodeType="withEffect" fill="hold" presetClass="entr" presetID="10">
                                  <p:stCondLst>
                                    <p:cond delay="0"/>
                                  </p:stCondLst>
                                  <p:childTnLst>
                                    <p:set>
                                      <p:cBhvr>
                                        <p:cTn id="163" dur="1" fill="hold">
                                          <p:stCondLst>
                                            <p:cond delay="0"/>
                                          </p:stCondLst>
                                        </p:cTn>
                                        <p:tgtEl>
                                          <p:spTgt spid="835"/>
                                        </p:tgtEl>
                                        <p:attrNameLst>
                                          <p:attrName>style.visibility</p:attrName>
                                        </p:attrNameLst>
                                      </p:cBhvr>
                                      <p:to>
                                        <p:strVal val="visible"/>
                                      </p:to>
                                    </p:set>
                                    <p:animEffect filter="fade" transition="in">
                                      <p:cBhvr additive="repl">
                                        <p:cTn id="164" dur="500"/>
                                        <p:tgtEl>
                                          <p:spTgt spid="835"/>
                                        </p:tgtEl>
                                      </p:cBhvr>
                                    </p:animEffect>
                                  </p:childTnLst>
                                </p:cTn>
                              </p:par>
                              <p:par>
                                <p:cTn id="165" nodeType="withEffect" fill="hold" presetClass="entr" presetID="10">
                                  <p:stCondLst>
                                    <p:cond delay="0"/>
                                  </p:stCondLst>
                                  <p:childTnLst>
                                    <p:set>
                                      <p:cBhvr>
                                        <p:cTn id="166" dur="1" fill="hold">
                                          <p:stCondLst>
                                            <p:cond delay="0"/>
                                          </p:stCondLst>
                                        </p:cTn>
                                        <p:tgtEl>
                                          <p:spTgt spid="836"/>
                                        </p:tgtEl>
                                        <p:attrNameLst>
                                          <p:attrName>style.visibility</p:attrName>
                                        </p:attrNameLst>
                                      </p:cBhvr>
                                      <p:to>
                                        <p:strVal val="visible"/>
                                      </p:to>
                                    </p:set>
                                    <p:animEffect filter="fade" transition="in">
                                      <p:cBhvr additive="repl">
                                        <p:cTn id="167" dur="500"/>
                                        <p:tgtEl>
                                          <p:spTgt spid="8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What’s a wavefront?</a:t>
            </a:r>
            <a:endParaRPr b="0" lang="en-US" sz="1600" spc="-1" strike="noStrike">
              <a:solidFill>
                <a:srgbClr val="ffffff"/>
              </a:solidFill>
              <a:latin typeface="Calibri"/>
            </a:endParaRPr>
          </a:p>
        </p:txBody>
      </p:sp>
      <p:sp>
        <p:nvSpPr>
          <p:cNvPr id="839"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Compute Unit</a:t>
            </a:r>
            <a:endParaRPr b="0" lang="en-US" sz="2400" spc="-1" strike="noStrike">
              <a:solidFill>
                <a:srgbClr val="000000"/>
              </a:solidFill>
              <a:latin typeface="Calibri"/>
            </a:endParaRPr>
          </a:p>
        </p:txBody>
      </p:sp>
      <p:grpSp>
        <p:nvGrpSpPr>
          <p:cNvPr id="840" name="Group 3"/>
          <p:cNvGrpSpPr/>
          <p:nvPr/>
        </p:nvGrpSpPr>
        <p:grpSpPr>
          <a:xfrm>
            <a:off x="4402080" y="3290040"/>
            <a:ext cx="1519920" cy="389520"/>
            <a:chOff x="4402080" y="3290040"/>
            <a:chExt cx="1519920" cy="389520"/>
          </a:xfrm>
        </p:grpSpPr>
        <p:sp>
          <p:nvSpPr>
            <p:cNvPr id="841" name="CustomShape 4"/>
            <p:cNvSpPr/>
            <p:nvPr/>
          </p:nvSpPr>
          <p:spPr>
            <a:xfrm>
              <a:off x="4402080" y="3291840"/>
              <a:ext cx="1519920" cy="385920"/>
            </a:xfrm>
            <a:prstGeom prst="rect">
              <a:avLst/>
            </a:prstGeom>
            <a:solidFill>
              <a:srgbClr val="de212c"/>
            </a:solid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842" name="Line 5"/>
            <p:cNvSpPr/>
            <p:nvPr/>
          </p:nvSpPr>
          <p:spPr>
            <a:xfrm>
              <a:off x="44985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43" name="Line 6"/>
            <p:cNvSpPr/>
            <p:nvPr/>
          </p:nvSpPr>
          <p:spPr>
            <a:xfrm>
              <a:off x="45928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44" name="Line 7"/>
            <p:cNvSpPr/>
            <p:nvPr/>
          </p:nvSpPr>
          <p:spPr>
            <a:xfrm>
              <a:off x="46872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45" name="Line 8"/>
            <p:cNvSpPr/>
            <p:nvPr/>
          </p:nvSpPr>
          <p:spPr>
            <a:xfrm>
              <a:off x="47815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46" name="Line 9"/>
            <p:cNvSpPr/>
            <p:nvPr/>
          </p:nvSpPr>
          <p:spPr>
            <a:xfrm>
              <a:off x="48762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47" name="Line 10"/>
            <p:cNvSpPr/>
            <p:nvPr/>
          </p:nvSpPr>
          <p:spPr>
            <a:xfrm>
              <a:off x="49705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48" name="Line 11"/>
            <p:cNvSpPr/>
            <p:nvPr/>
          </p:nvSpPr>
          <p:spPr>
            <a:xfrm>
              <a:off x="50648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49" name="Line 12"/>
            <p:cNvSpPr/>
            <p:nvPr/>
          </p:nvSpPr>
          <p:spPr>
            <a:xfrm>
              <a:off x="51595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50" name="Line 13"/>
            <p:cNvSpPr/>
            <p:nvPr/>
          </p:nvSpPr>
          <p:spPr>
            <a:xfrm>
              <a:off x="52538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51" name="Line 14"/>
            <p:cNvSpPr/>
            <p:nvPr/>
          </p:nvSpPr>
          <p:spPr>
            <a:xfrm>
              <a:off x="53481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52" name="Line 15"/>
            <p:cNvSpPr/>
            <p:nvPr/>
          </p:nvSpPr>
          <p:spPr>
            <a:xfrm>
              <a:off x="54428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53" name="Line 16"/>
            <p:cNvSpPr/>
            <p:nvPr/>
          </p:nvSpPr>
          <p:spPr>
            <a:xfrm>
              <a:off x="55371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54" name="Line 17"/>
            <p:cNvSpPr/>
            <p:nvPr/>
          </p:nvSpPr>
          <p:spPr>
            <a:xfrm>
              <a:off x="56314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55" name="Line 18"/>
            <p:cNvSpPr/>
            <p:nvPr/>
          </p:nvSpPr>
          <p:spPr>
            <a:xfrm>
              <a:off x="582048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56" name="Line 19"/>
            <p:cNvSpPr/>
            <p:nvPr/>
          </p:nvSpPr>
          <p:spPr>
            <a:xfrm>
              <a:off x="572616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857" name="CustomShape 20"/>
          <p:cNvSpPr/>
          <p:nvPr/>
        </p:nvSpPr>
        <p:spPr>
          <a:xfrm>
            <a:off x="440964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sp>
      <p:sp>
        <p:nvSpPr>
          <p:cNvPr id="858" name="CustomShape 21"/>
          <p:cNvSpPr/>
          <p:nvPr/>
        </p:nvSpPr>
        <p:spPr>
          <a:xfrm>
            <a:off x="4395240" y="3295800"/>
            <a:ext cx="1532880" cy="816840"/>
          </a:xfrm>
          <a:prstGeom prst="rect">
            <a:avLst/>
          </a:prstGeom>
          <a:solidFill>
            <a:srgbClr val="000000">
              <a:alpha val="75000"/>
            </a:srgbClr>
          </a:solidFill>
          <a:ln>
            <a:solidFill>
              <a:srgbClr val="de212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SIMD</a:t>
            </a:r>
            <a:endParaRPr b="0" lang="en-US" sz="1800" spc="-1" strike="noStrike">
              <a:latin typeface="Arial"/>
            </a:endParaRPr>
          </a:p>
        </p:txBody>
      </p:sp>
      <p:grpSp>
        <p:nvGrpSpPr>
          <p:cNvPr id="859" name="Group 22"/>
          <p:cNvGrpSpPr/>
          <p:nvPr/>
        </p:nvGrpSpPr>
        <p:grpSpPr>
          <a:xfrm>
            <a:off x="2787120" y="3290760"/>
            <a:ext cx="6356520" cy="822600"/>
            <a:chOff x="2787120" y="3290760"/>
            <a:chExt cx="6356520" cy="822600"/>
          </a:xfrm>
        </p:grpSpPr>
        <p:grpSp>
          <p:nvGrpSpPr>
            <p:cNvPr id="860" name="Group 23"/>
            <p:cNvGrpSpPr/>
            <p:nvPr/>
          </p:nvGrpSpPr>
          <p:grpSpPr>
            <a:xfrm>
              <a:off x="6004080" y="3290760"/>
              <a:ext cx="1519920" cy="389160"/>
              <a:chOff x="6004080" y="3290760"/>
              <a:chExt cx="1519920" cy="389160"/>
            </a:xfrm>
          </p:grpSpPr>
          <p:sp>
            <p:nvSpPr>
              <p:cNvPr id="861" name="CustomShape 24"/>
              <p:cNvSpPr/>
              <p:nvPr/>
            </p:nvSpPr>
            <p:spPr>
              <a:xfrm>
                <a:off x="6004080" y="3292560"/>
                <a:ext cx="1519920" cy="385920"/>
              </a:xfrm>
              <a:prstGeom prst="rect">
                <a:avLst/>
              </a:prstGeom>
              <a:solidFill>
                <a:srgbClr val="de212c"/>
              </a:solid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862" name="Line 25"/>
              <p:cNvSpPr/>
              <p:nvPr/>
            </p:nvSpPr>
            <p:spPr>
              <a:xfrm>
                <a:off x="61005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63" name="Line 26"/>
              <p:cNvSpPr/>
              <p:nvPr/>
            </p:nvSpPr>
            <p:spPr>
              <a:xfrm>
                <a:off x="6194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64" name="Line 27"/>
              <p:cNvSpPr/>
              <p:nvPr/>
            </p:nvSpPr>
            <p:spPr>
              <a:xfrm>
                <a:off x="6289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65" name="Line 28"/>
              <p:cNvSpPr/>
              <p:nvPr/>
            </p:nvSpPr>
            <p:spPr>
              <a:xfrm>
                <a:off x="63838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66" name="Line 29"/>
              <p:cNvSpPr/>
              <p:nvPr/>
            </p:nvSpPr>
            <p:spPr>
              <a:xfrm>
                <a:off x="64782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67" name="Line 30"/>
              <p:cNvSpPr/>
              <p:nvPr/>
            </p:nvSpPr>
            <p:spPr>
              <a:xfrm>
                <a:off x="65725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68" name="Line 31"/>
              <p:cNvSpPr/>
              <p:nvPr/>
            </p:nvSpPr>
            <p:spPr>
              <a:xfrm>
                <a:off x="6666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69" name="Line 32"/>
              <p:cNvSpPr/>
              <p:nvPr/>
            </p:nvSpPr>
            <p:spPr>
              <a:xfrm>
                <a:off x="67615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70" name="Line 33"/>
              <p:cNvSpPr/>
              <p:nvPr/>
            </p:nvSpPr>
            <p:spPr>
              <a:xfrm>
                <a:off x="6855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71" name="Line 34"/>
              <p:cNvSpPr/>
              <p:nvPr/>
            </p:nvSpPr>
            <p:spPr>
              <a:xfrm>
                <a:off x="69501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72" name="Line 35"/>
              <p:cNvSpPr/>
              <p:nvPr/>
            </p:nvSpPr>
            <p:spPr>
              <a:xfrm>
                <a:off x="70448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73" name="Line 36"/>
              <p:cNvSpPr/>
              <p:nvPr/>
            </p:nvSpPr>
            <p:spPr>
              <a:xfrm>
                <a:off x="71391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74" name="Line 37"/>
              <p:cNvSpPr/>
              <p:nvPr/>
            </p:nvSpPr>
            <p:spPr>
              <a:xfrm>
                <a:off x="72334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75" name="Line 38"/>
              <p:cNvSpPr/>
              <p:nvPr/>
            </p:nvSpPr>
            <p:spPr>
              <a:xfrm>
                <a:off x="742248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76" name="Line 39"/>
              <p:cNvSpPr/>
              <p:nvPr/>
            </p:nvSpPr>
            <p:spPr>
              <a:xfrm>
                <a:off x="732816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877" name="CustomShape 40"/>
            <p:cNvSpPr/>
            <p:nvPr/>
          </p:nvSpPr>
          <p:spPr>
            <a:xfrm>
              <a:off x="601236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sp>
        <p:grpSp>
          <p:nvGrpSpPr>
            <p:cNvPr id="878" name="Group 41"/>
            <p:cNvGrpSpPr/>
            <p:nvPr/>
          </p:nvGrpSpPr>
          <p:grpSpPr>
            <a:xfrm>
              <a:off x="7619040" y="3292200"/>
              <a:ext cx="1519920" cy="389160"/>
              <a:chOff x="7619040" y="3292200"/>
              <a:chExt cx="1519920" cy="389160"/>
            </a:xfrm>
          </p:grpSpPr>
          <p:sp>
            <p:nvSpPr>
              <p:cNvPr id="879" name="CustomShape 42"/>
              <p:cNvSpPr/>
              <p:nvPr/>
            </p:nvSpPr>
            <p:spPr>
              <a:xfrm>
                <a:off x="7619040" y="3294000"/>
                <a:ext cx="1519920" cy="385920"/>
              </a:xfrm>
              <a:prstGeom prst="rect">
                <a:avLst/>
              </a:prstGeom>
              <a:solidFill>
                <a:srgbClr val="de212c"/>
              </a:solid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880" name="Line 43"/>
              <p:cNvSpPr/>
              <p:nvPr/>
            </p:nvSpPr>
            <p:spPr>
              <a:xfrm>
                <a:off x="7715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81" name="Line 44"/>
              <p:cNvSpPr/>
              <p:nvPr/>
            </p:nvSpPr>
            <p:spPr>
              <a:xfrm>
                <a:off x="78098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82" name="Line 45"/>
              <p:cNvSpPr/>
              <p:nvPr/>
            </p:nvSpPr>
            <p:spPr>
              <a:xfrm>
                <a:off x="7904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83" name="Line 46"/>
              <p:cNvSpPr/>
              <p:nvPr/>
            </p:nvSpPr>
            <p:spPr>
              <a:xfrm>
                <a:off x="7998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84" name="Line 47"/>
              <p:cNvSpPr/>
              <p:nvPr/>
            </p:nvSpPr>
            <p:spPr>
              <a:xfrm>
                <a:off x="809316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85" name="Line 48"/>
              <p:cNvSpPr/>
              <p:nvPr/>
            </p:nvSpPr>
            <p:spPr>
              <a:xfrm>
                <a:off x="8187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86" name="Line 49"/>
              <p:cNvSpPr/>
              <p:nvPr/>
            </p:nvSpPr>
            <p:spPr>
              <a:xfrm>
                <a:off x="828180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87" name="Line 50"/>
              <p:cNvSpPr/>
              <p:nvPr/>
            </p:nvSpPr>
            <p:spPr>
              <a:xfrm>
                <a:off x="837648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88" name="Line 51"/>
              <p:cNvSpPr/>
              <p:nvPr/>
            </p:nvSpPr>
            <p:spPr>
              <a:xfrm>
                <a:off x="847080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89" name="Line 52"/>
              <p:cNvSpPr/>
              <p:nvPr/>
            </p:nvSpPr>
            <p:spPr>
              <a:xfrm>
                <a:off x="856512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90" name="Line 53"/>
              <p:cNvSpPr/>
              <p:nvPr/>
            </p:nvSpPr>
            <p:spPr>
              <a:xfrm>
                <a:off x="86594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91" name="Line 54"/>
              <p:cNvSpPr/>
              <p:nvPr/>
            </p:nvSpPr>
            <p:spPr>
              <a:xfrm>
                <a:off x="875412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92" name="Line 55"/>
              <p:cNvSpPr/>
              <p:nvPr/>
            </p:nvSpPr>
            <p:spPr>
              <a:xfrm>
                <a:off x="8848440" y="32950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93" name="Line 56"/>
              <p:cNvSpPr/>
              <p:nvPr/>
            </p:nvSpPr>
            <p:spPr>
              <a:xfrm>
                <a:off x="9037440" y="32922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94" name="Line 57"/>
              <p:cNvSpPr/>
              <p:nvPr/>
            </p:nvSpPr>
            <p:spPr>
              <a:xfrm>
                <a:off x="8942760" y="32922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895" name="CustomShape 58"/>
            <p:cNvSpPr/>
            <p:nvPr/>
          </p:nvSpPr>
          <p:spPr>
            <a:xfrm>
              <a:off x="762552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sp>
        <p:grpSp>
          <p:nvGrpSpPr>
            <p:cNvPr id="896" name="Group 59"/>
            <p:cNvGrpSpPr/>
            <p:nvPr/>
          </p:nvGrpSpPr>
          <p:grpSpPr>
            <a:xfrm>
              <a:off x="2793600" y="3290760"/>
              <a:ext cx="1519920" cy="389160"/>
              <a:chOff x="2793600" y="3290760"/>
              <a:chExt cx="1519920" cy="389160"/>
            </a:xfrm>
          </p:grpSpPr>
          <p:sp>
            <p:nvSpPr>
              <p:cNvPr id="897" name="CustomShape 60"/>
              <p:cNvSpPr/>
              <p:nvPr/>
            </p:nvSpPr>
            <p:spPr>
              <a:xfrm>
                <a:off x="2793600" y="3292560"/>
                <a:ext cx="1519920" cy="385920"/>
              </a:xfrm>
              <a:prstGeom prst="rect">
                <a:avLst/>
              </a:prstGeom>
              <a:solidFill>
                <a:srgbClr val="de212c"/>
              </a:solid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898" name="Line 61"/>
              <p:cNvSpPr/>
              <p:nvPr/>
            </p:nvSpPr>
            <p:spPr>
              <a:xfrm>
                <a:off x="28900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899" name="Line 62"/>
              <p:cNvSpPr/>
              <p:nvPr/>
            </p:nvSpPr>
            <p:spPr>
              <a:xfrm>
                <a:off x="29844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00" name="Line 63"/>
              <p:cNvSpPr/>
              <p:nvPr/>
            </p:nvSpPr>
            <p:spPr>
              <a:xfrm>
                <a:off x="30787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01" name="Line 64"/>
              <p:cNvSpPr/>
              <p:nvPr/>
            </p:nvSpPr>
            <p:spPr>
              <a:xfrm>
                <a:off x="31734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02" name="Line 65"/>
              <p:cNvSpPr/>
              <p:nvPr/>
            </p:nvSpPr>
            <p:spPr>
              <a:xfrm>
                <a:off x="32677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03" name="Line 66"/>
              <p:cNvSpPr/>
              <p:nvPr/>
            </p:nvSpPr>
            <p:spPr>
              <a:xfrm>
                <a:off x="33620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04" name="Line 67"/>
              <p:cNvSpPr/>
              <p:nvPr/>
            </p:nvSpPr>
            <p:spPr>
              <a:xfrm>
                <a:off x="345672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05" name="Line 68"/>
              <p:cNvSpPr/>
              <p:nvPr/>
            </p:nvSpPr>
            <p:spPr>
              <a:xfrm>
                <a:off x="35510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06" name="Line 69"/>
              <p:cNvSpPr/>
              <p:nvPr/>
            </p:nvSpPr>
            <p:spPr>
              <a:xfrm>
                <a:off x="36453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07" name="Line 70"/>
              <p:cNvSpPr/>
              <p:nvPr/>
            </p:nvSpPr>
            <p:spPr>
              <a:xfrm>
                <a:off x="374004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08" name="Line 71"/>
              <p:cNvSpPr/>
              <p:nvPr/>
            </p:nvSpPr>
            <p:spPr>
              <a:xfrm>
                <a:off x="383436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09" name="Line 72"/>
              <p:cNvSpPr/>
              <p:nvPr/>
            </p:nvSpPr>
            <p:spPr>
              <a:xfrm>
                <a:off x="392868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10" name="Line 73"/>
              <p:cNvSpPr/>
              <p:nvPr/>
            </p:nvSpPr>
            <p:spPr>
              <a:xfrm>
                <a:off x="4023000" y="329400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11" name="Line 74"/>
              <p:cNvSpPr/>
              <p:nvPr/>
            </p:nvSpPr>
            <p:spPr>
              <a:xfrm>
                <a:off x="421200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12" name="Line 75"/>
              <p:cNvSpPr/>
              <p:nvPr/>
            </p:nvSpPr>
            <p:spPr>
              <a:xfrm>
                <a:off x="4117680" y="3290760"/>
                <a:ext cx="0" cy="38592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913" name="CustomShape 76"/>
            <p:cNvSpPr/>
            <p:nvPr/>
          </p:nvSpPr>
          <p:spPr>
            <a:xfrm>
              <a:off x="280116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sp>
        <p:sp>
          <p:nvSpPr>
            <p:cNvPr id="914" name="CustomShape 77"/>
            <p:cNvSpPr/>
            <p:nvPr/>
          </p:nvSpPr>
          <p:spPr>
            <a:xfrm>
              <a:off x="5996880" y="3296520"/>
              <a:ext cx="1532880" cy="816840"/>
            </a:xfrm>
            <a:prstGeom prst="rect">
              <a:avLst/>
            </a:prstGeom>
            <a:solidFill>
              <a:srgbClr val="000000">
                <a:alpha val="75000"/>
              </a:srgbClr>
            </a:solidFill>
            <a:ln>
              <a:solidFill>
                <a:srgbClr val="de212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SIMD</a:t>
              </a:r>
              <a:endParaRPr b="0" lang="en-US" sz="1800" spc="-1" strike="noStrike">
                <a:latin typeface="Arial"/>
              </a:endParaRPr>
            </a:p>
          </p:txBody>
        </p:sp>
        <p:sp>
          <p:nvSpPr>
            <p:cNvPr id="915" name="CustomShape 78"/>
            <p:cNvSpPr/>
            <p:nvPr/>
          </p:nvSpPr>
          <p:spPr>
            <a:xfrm>
              <a:off x="7610760" y="3296520"/>
              <a:ext cx="1532880" cy="816840"/>
            </a:xfrm>
            <a:prstGeom prst="rect">
              <a:avLst/>
            </a:prstGeom>
            <a:solidFill>
              <a:srgbClr val="000000">
                <a:alpha val="75000"/>
              </a:srgbClr>
            </a:solidFill>
            <a:ln>
              <a:solidFill>
                <a:srgbClr val="de212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SIMD</a:t>
              </a:r>
              <a:endParaRPr b="0" lang="en-US" sz="1800" spc="-1" strike="noStrike">
                <a:latin typeface="Arial"/>
              </a:endParaRPr>
            </a:p>
          </p:txBody>
        </p:sp>
        <p:sp>
          <p:nvSpPr>
            <p:cNvPr id="916" name="CustomShape 79"/>
            <p:cNvSpPr/>
            <p:nvPr/>
          </p:nvSpPr>
          <p:spPr>
            <a:xfrm>
              <a:off x="2787120" y="3292200"/>
              <a:ext cx="1532880" cy="816840"/>
            </a:xfrm>
            <a:prstGeom prst="rect">
              <a:avLst/>
            </a:prstGeom>
            <a:solidFill>
              <a:srgbClr val="000000">
                <a:alpha val="75000"/>
              </a:srgbClr>
            </a:solidFill>
            <a:ln>
              <a:solidFill>
                <a:srgbClr val="de212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SIMD</a:t>
              </a:r>
              <a:endParaRPr b="0" lang="en-US" sz="1800" spc="-1" strike="noStrike">
                <a:latin typeface="Arial"/>
              </a:endParaRPr>
            </a:p>
          </p:txBody>
        </p:sp>
      </p:grpSp>
    </p:spTree>
  </p:cSld>
  <mc:AlternateContent>
    <mc:Choice Requires="p14">
      <p:transition spd="slow" p14:dur="2000"/>
    </mc:Choice>
    <mc:Fallback>
      <p:transition spd="slow"/>
    </mc:Fallback>
  </mc:AlternateContent>
  <p:timing>
    <p:tnLst>
      <p:par>
        <p:cTn id="168" dur="indefinite" restart="never" nodeType="tmRoot">
          <p:childTnLst>
            <p:seq>
              <p:cTn id="169" dur="indefinite" nodeType="mainSeq">
                <p:childTnLst>
                  <p:par>
                    <p:cTn id="170" fill="hold">
                      <p:stCondLst>
                        <p:cond delay="0"/>
                      </p:stCondLst>
                      <p:childTnLst>
                        <p:par>
                          <p:cTn id="171" fill="hold">
                            <p:stCondLst>
                              <p:cond delay="0"/>
                            </p:stCondLst>
                            <p:childTnLst>
                              <p:par>
                                <p:cTn id="172" nodeType="withEffect" fill="hold" presetClass="exit" presetID="10">
                                  <p:stCondLst>
                                    <p:cond delay="0"/>
                                  </p:stCondLst>
                                  <p:childTnLst>
                                    <p:animEffect filter="fade" transition="out">
                                      <p:cBhvr additive="repl">
                                        <p:cTn id="173" dur="500"/>
                                        <p:tgtEl>
                                          <p:spTgt spid="859"/>
                                        </p:tgtEl>
                                      </p:cBhvr>
                                    </p:animEffect>
                                    <p:set>
                                      <p:cBhvr>
                                        <p:cTn id="174" dur="1" fill="hold">
                                          <p:stCondLst>
                                            <p:cond delay="499"/>
                                          </p:stCondLst>
                                        </p:cTn>
                                        <p:tgtEl>
                                          <p:spTgt spid="8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TextShape 1"/>
          <p:cNvSpPr txBox="1"/>
          <p:nvPr/>
        </p:nvSpPr>
        <p:spPr>
          <a:xfrm>
            <a:off x="365760" y="1380960"/>
            <a:ext cx="3921120" cy="4937400"/>
          </a:xfrm>
          <a:prstGeom prst="rect">
            <a:avLst/>
          </a:prstGeom>
          <a:noFill/>
          <a:ln>
            <a:noFill/>
          </a:ln>
        </p:spPr>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SIMD = Single instruction, multiple data</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What’s the multiple?</a:t>
            </a:r>
            <a:endParaRPr b="0" lang="en-US" sz="2000" spc="-1" strike="noStrike">
              <a:solidFill>
                <a:srgbClr val="ffffff"/>
              </a:solidFill>
              <a:latin typeface="Calibri"/>
            </a:endParaRPr>
          </a:p>
          <a:p>
            <a:pPr lvl="1" marL="548640" indent="-180720">
              <a:lnSpc>
                <a:spcPct val="100000"/>
              </a:lnSpc>
              <a:spcBef>
                <a:spcPts val="300"/>
              </a:spcBef>
              <a:buClr>
                <a:srgbClr val="808080"/>
              </a:buClr>
              <a:buSzPct val="90000"/>
              <a:buFont typeface="Calibri"/>
              <a:buChar char="‒"/>
            </a:pPr>
            <a:r>
              <a:rPr b="0" lang="en-US" sz="1800" spc="-1" strike="noStrike">
                <a:solidFill>
                  <a:srgbClr val="ffffff"/>
                </a:solidFill>
                <a:latin typeface="Calibri"/>
              </a:rPr>
              <a:t>The GPU works on 64-thread groups called wavefronts (or waves)</a:t>
            </a:r>
            <a:endParaRPr b="0" lang="en-US" sz="1800" spc="-1" strike="noStrike">
              <a:solidFill>
                <a:srgbClr val="ffffff"/>
              </a:solidFill>
              <a:latin typeface="Calibri"/>
            </a:endParaRPr>
          </a:p>
          <a:p>
            <a:pPr lvl="1" marL="548640" indent="-180720">
              <a:lnSpc>
                <a:spcPct val="100000"/>
              </a:lnSpc>
              <a:spcBef>
                <a:spcPts val="300"/>
              </a:spcBef>
              <a:buClr>
                <a:srgbClr val="808080"/>
              </a:buClr>
              <a:buSzPct val="90000"/>
              <a:buFont typeface="Calibri"/>
              <a:buChar char="‒"/>
            </a:pPr>
            <a:r>
              <a:rPr b="0" lang="en-US" sz="1800" spc="-1" strike="noStrike">
                <a:solidFill>
                  <a:srgbClr val="ffffff"/>
                </a:solidFill>
                <a:latin typeface="Calibri"/>
              </a:rPr>
              <a:t>Smallest unit of GPU work</a:t>
            </a:r>
            <a:endParaRPr b="0" lang="en-US" sz="1800" spc="-1" strike="noStrike">
              <a:solidFill>
                <a:srgbClr val="ffffff"/>
              </a:solidFill>
              <a:latin typeface="Calibri"/>
            </a:endParaRPr>
          </a:p>
          <a:p>
            <a:pPr lvl="1" marL="548640" indent="-180720">
              <a:lnSpc>
                <a:spcPct val="100000"/>
              </a:lnSpc>
              <a:spcBef>
                <a:spcPts val="300"/>
              </a:spcBef>
              <a:buClr>
                <a:srgbClr val="808080"/>
              </a:buClr>
              <a:buSzPct val="90000"/>
              <a:buFont typeface="Calibri"/>
              <a:buChar char="‒"/>
            </a:pPr>
            <a:r>
              <a:rPr b="0" lang="en-US" sz="1800" spc="-1" strike="noStrike">
                <a:solidFill>
                  <a:srgbClr val="ffffff"/>
                </a:solidFill>
                <a:latin typeface="Calibri"/>
              </a:rPr>
              <a:t>Each wavefront shares a single program counter</a:t>
            </a:r>
            <a:endParaRPr b="0" lang="en-US" sz="18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Each SIMD is executing an independent wavefront</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16-lane vector ALU per SIMD</a:t>
            </a:r>
            <a:endParaRPr b="0" lang="en-US" sz="2000" spc="-1" strike="noStrike">
              <a:solidFill>
                <a:srgbClr val="ffffff"/>
              </a:solidFill>
              <a:latin typeface="Calibri"/>
            </a:endParaRPr>
          </a:p>
          <a:p>
            <a:pPr lvl="1" marL="548640" indent="-180720">
              <a:lnSpc>
                <a:spcPct val="100000"/>
              </a:lnSpc>
              <a:spcBef>
                <a:spcPts val="300"/>
              </a:spcBef>
              <a:buClr>
                <a:srgbClr val="808080"/>
              </a:buClr>
              <a:buSzPct val="90000"/>
              <a:buFont typeface="Calibri"/>
              <a:buChar char="‒"/>
            </a:pPr>
            <a:r>
              <a:rPr b="0" lang="en-US" sz="1800" spc="-1" strike="noStrike">
                <a:solidFill>
                  <a:srgbClr val="ffffff"/>
                </a:solidFill>
                <a:latin typeface="Calibri"/>
              </a:rPr>
              <a:t>Each SIMD cycles through the 64 work items in a wavefront</a:t>
            </a:r>
            <a:endParaRPr b="0" lang="en-US" sz="1800" spc="-1" strike="noStrike">
              <a:solidFill>
                <a:srgbClr val="ffffff"/>
              </a:solidFill>
              <a:latin typeface="Calibri"/>
            </a:endParaRPr>
          </a:p>
        </p:txBody>
      </p:sp>
      <p:sp>
        <p:nvSpPr>
          <p:cNvPr id="918" name="TextShape 2"/>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What’s a wavefront?</a:t>
            </a:r>
            <a:endParaRPr b="0" lang="en-US" sz="1600" spc="-1" strike="noStrike">
              <a:solidFill>
                <a:srgbClr val="ffffff"/>
              </a:solidFill>
              <a:latin typeface="Calibri"/>
            </a:endParaRPr>
          </a:p>
        </p:txBody>
      </p:sp>
      <p:sp>
        <p:nvSpPr>
          <p:cNvPr id="919" name="TextShape 3"/>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Compute Unit</a:t>
            </a:r>
            <a:endParaRPr b="0" lang="en-US" sz="2400" spc="-1" strike="noStrike">
              <a:solidFill>
                <a:srgbClr val="000000"/>
              </a:solidFill>
              <a:latin typeface="Calibri"/>
            </a:endParaRPr>
          </a:p>
        </p:txBody>
      </p:sp>
      <p:grpSp>
        <p:nvGrpSpPr>
          <p:cNvPr id="920" name="Group 4"/>
          <p:cNvGrpSpPr/>
          <p:nvPr/>
        </p:nvGrpSpPr>
        <p:grpSpPr>
          <a:xfrm>
            <a:off x="4395240" y="3290040"/>
            <a:ext cx="1532880" cy="822600"/>
            <a:chOff x="4395240" y="3290040"/>
            <a:chExt cx="1532880" cy="822600"/>
          </a:xfrm>
        </p:grpSpPr>
        <p:grpSp>
          <p:nvGrpSpPr>
            <p:cNvPr id="921" name="Group 5"/>
            <p:cNvGrpSpPr/>
            <p:nvPr/>
          </p:nvGrpSpPr>
          <p:grpSpPr>
            <a:xfrm>
              <a:off x="4402080" y="3290040"/>
              <a:ext cx="1519920" cy="389520"/>
              <a:chOff x="4402080" y="3290040"/>
              <a:chExt cx="1519920" cy="389520"/>
            </a:xfrm>
          </p:grpSpPr>
          <p:sp>
            <p:nvSpPr>
              <p:cNvPr id="922" name="CustomShape 6"/>
              <p:cNvSpPr/>
              <p:nvPr/>
            </p:nvSpPr>
            <p:spPr>
              <a:xfrm>
                <a:off x="4402080" y="3291840"/>
                <a:ext cx="1519920" cy="385920"/>
              </a:xfrm>
              <a:prstGeom prst="rect">
                <a:avLst/>
              </a:prstGeom>
              <a:solidFill>
                <a:srgbClr val="de212c"/>
              </a:solid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923" name="Line 7"/>
              <p:cNvSpPr/>
              <p:nvPr/>
            </p:nvSpPr>
            <p:spPr>
              <a:xfrm>
                <a:off x="44985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24" name="Line 8"/>
              <p:cNvSpPr/>
              <p:nvPr/>
            </p:nvSpPr>
            <p:spPr>
              <a:xfrm>
                <a:off x="45928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25" name="Line 9"/>
              <p:cNvSpPr/>
              <p:nvPr/>
            </p:nvSpPr>
            <p:spPr>
              <a:xfrm>
                <a:off x="46872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26" name="Line 10"/>
              <p:cNvSpPr/>
              <p:nvPr/>
            </p:nvSpPr>
            <p:spPr>
              <a:xfrm>
                <a:off x="47815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27" name="Line 11"/>
              <p:cNvSpPr/>
              <p:nvPr/>
            </p:nvSpPr>
            <p:spPr>
              <a:xfrm>
                <a:off x="487620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28" name="Line 12"/>
              <p:cNvSpPr/>
              <p:nvPr/>
            </p:nvSpPr>
            <p:spPr>
              <a:xfrm>
                <a:off x="49705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29" name="Line 13"/>
              <p:cNvSpPr/>
              <p:nvPr/>
            </p:nvSpPr>
            <p:spPr>
              <a:xfrm>
                <a:off x="50648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30" name="Line 14"/>
              <p:cNvSpPr/>
              <p:nvPr/>
            </p:nvSpPr>
            <p:spPr>
              <a:xfrm>
                <a:off x="515952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31" name="Line 15"/>
              <p:cNvSpPr/>
              <p:nvPr/>
            </p:nvSpPr>
            <p:spPr>
              <a:xfrm>
                <a:off x="52538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32" name="Line 16"/>
              <p:cNvSpPr/>
              <p:nvPr/>
            </p:nvSpPr>
            <p:spPr>
              <a:xfrm>
                <a:off x="53481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33" name="Line 17"/>
              <p:cNvSpPr/>
              <p:nvPr/>
            </p:nvSpPr>
            <p:spPr>
              <a:xfrm>
                <a:off x="544284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34" name="Line 18"/>
              <p:cNvSpPr/>
              <p:nvPr/>
            </p:nvSpPr>
            <p:spPr>
              <a:xfrm>
                <a:off x="553716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35" name="Line 19"/>
              <p:cNvSpPr/>
              <p:nvPr/>
            </p:nvSpPr>
            <p:spPr>
              <a:xfrm>
                <a:off x="5631480" y="329328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36" name="Line 20"/>
              <p:cNvSpPr/>
              <p:nvPr/>
            </p:nvSpPr>
            <p:spPr>
              <a:xfrm>
                <a:off x="582048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37" name="Line 21"/>
              <p:cNvSpPr/>
              <p:nvPr/>
            </p:nvSpPr>
            <p:spPr>
              <a:xfrm>
                <a:off x="5726160" y="3290040"/>
                <a:ext cx="0" cy="38628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938" name="CustomShape 22"/>
            <p:cNvSpPr/>
            <p:nvPr/>
          </p:nvSpPr>
          <p:spPr>
            <a:xfrm>
              <a:off x="4409640" y="3717720"/>
              <a:ext cx="1504440" cy="38952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sp>
        <p:sp>
          <p:nvSpPr>
            <p:cNvPr id="939" name="CustomShape 23"/>
            <p:cNvSpPr/>
            <p:nvPr/>
          </p:nvSpPr>
          <p:spPr>
            <a:xfrm>
              <a:off x="4395240" y="3295800"/>
              <a:ext cx="1532880" cy="816840"/>
            </a:xfrm>
            <a:prstGeom prst="rect">
              <a:avLst/>
            </a:prstGeom>
            <a:solidFill>
              <a:srgbClr val="000000">
                <a:alpha val="75000"/>
              </a:srgbClr>
            </a:solidFill>
            <a:ln>
              <a:solidFill>
                <a:srgbClr val="de212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ffff"/>
                  </a:solidFill>
                  <a:latin typeface="Calibri"/>
                </a:rPr>
                <a:t>SIMD</a:t>
              </a:r>
              <a:endParaRPr b="0" lang="en-US" sz="1800" spc="-1" strike="noStrike">
                <a:latin typeface="Arial"/>
              </a:endParaRPr>
            </a:p>
          </p:txBody>
        </p:sp>
      </p:grpSp>
      <p:grpSp>
        <p:nvGrpSpPr>
          <p:cNvPr id="940" name="Group 24"/>
          <p:cNvGrpSpPr/>
          <p:nvPr/>
        </p:nvGrpSpPr>
        <p:grpSpPr>
          <a:xfrm>
            <a:off x="5806800" y="2547360"/>
            <a:ext cx="4275360" cy="2294280"/>
            <a:chOff x="5806800" y="2547360"/>
            <a:chExt cx="4275360" cy="2294280"/>
          </a:xfrm>
        </p:grpSpPr>
        <p:grpSp>
          <p:nvGrpSpPr>
            <p:cNvPr id="941" name="Group 25"/>
            <p:cNvGrpSpPr/>
            <p:nvPr/>
          </p:nvGrpSpPr>
          <p:grpSpPr>
            <a:xfrm>
              <a:off x="5825520" y="2547360"/>
              <a:ext cx="4239360" cy="1085760"/>
              <a:chOff x="5825520" y="2547360"/>
              <a:chExt cx="4239360" cy="1085760"/>
            </a:xfrm>
          </p:grpSpPr>
          <p:sp>
            <p:nvSpPr>
              <p:cNvPr id="942" name="CustomShape 26"/>
              <p:cNvSpPr/>
              <p:nvPr/>
            </p:nvSpPr>
            <p:spPr>
              <a:xfrm>
                <a:off x="5825520" y="2552400"/>
                <a:ext cx="4239360" cy="1076400"/>
              </a:xfrm>
              <a:prstGeom prst="rect">
                <a:avLst/>
              </a:prstGeom>
              <a:solidFill>
                <a:srgbClr val="de212c"/>
              </a:solid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943" name="Line 27"/>
              <p:cNvSpPr/>
              <p:nvPr/>
            </p:nvSpPr>
            <p:spPr>
              <a:xfrm>
                <a:off x="60948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44" name="Line 28"/>
              <p:cNvSpPr/>
              <p:nvPr/>
            </p:nvSpPr>
            <p:spPr>
              <a:xfrm>
                <a:off x="635832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45" name="Line 29"/>
              <p:cNvSpPr/>
              <p:nvPr/>
            </p:nvSpPr>
            <p:spPr>
              <a:xfrm>
                <a:off x="662148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46" name="Line 30"/>
              <p:cNvSpPr/>
              <p:nvPr/>
            </p:nvSpPr>
            <p:spPr>
              <a:xfrm>
                <a:off x="68850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47" name="Line 31"/>
              <p:cNvSpPr/>
              <p:nvPr/>
            </p:nvSpPr>
            <p:spPr>
              <a:xfrm>
                <a:off x="714816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48" name="Line 32"/>
              <p:cNvSpPr/>
              <p:nvPr/>
            </p:nvSpPr>
            <p:spPr>
              <a:xfrm>
                <a:off x="741132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49" name="Line 33"/>
              <p:cNvSpPr/>
              <p:nvPr/>
            </p:nvSpPr>
            <p:spPr>
              <a:xfrm>
                <a:off x="767484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50" name="Line 34"/>
              <p:cNvSpPr/>
              <p:nvPr/>
            </p:nvSpPr>
            <p:spPr>
              <a:xfrm>
                <a:off x="79380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51" name="Line 35"/>
              <p:cNvSpPr/>
              <p:nvPr/>
            </p:nvSpPr>
            <p:spPr>
              <a:xfrm>
                <a:off x="820152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52" name="Line 36"/>
              <p:cNvSpPr/>
              <p:nvPr/>
            </p:nvSpPr>
            <p:spPr>
              <a:xfrm>
                <a:off x="846468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53" name="Line 37"/>
              <p:cNvSpPr/>
              <p:nvPr/>
            </p:nvSpPr>
            <p:spPr>
              <a:xfrm>
                <a:off x="87282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54" name="Line 38"/>
              <p:cNvSpPr/>
              <p:nvPr/>
            </p:nvSpPr>
            <p:spPr>
              <a:xfrm>
                <a:off x="899136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55" name="Line 39"/>
              <p:cNvSpPr/>
              <p:nvPr/>
            </p:nvSpPr>
            <p:spPr>
              <a:xfrm>
                <a:off x="925488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56" name="Line 40"/>
              <p:cNvSpPr/>
              <p:nvPr/>
            </p:nvSpPr>
            <p:spPr>
              <a:xfrm>
                <a:off x="9781560" y="2547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57" name="Line 41"/>
              <p:cNvSpPr/>
              <p:nvPr/>
            </p:nvSpPr>
            <p:spPr>
              <a:xfrm>
                <a:off x="9518040" y="2547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958" name="CustomShape 42"/>
            <p:cNvSpPr/>
            <p:nvPr/>
          </p:nvSpPr>
          <p:spPr>
            <a:xfrm>
              <a:off x="5847120" y="3739320"/>
              <a:ext cx="4196160" cy="108684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sp>
        <p:sp>
          <p:nvSpPr>
            <p:cNvPr id="959" name="CustomShape 43"/>
            <p:cNvSpPr/>
            <p:nvPr/>
          </p:nvSpPr>
          <p:spPr>
            <a:xfrm>
              <a:off x="5806800" y="2562840"/>
              <a:ext cx="4275360" cy="2278800"/>
            </a:xfrm>
            <a:prstGeom prst="rect">
              <a:avLst/>
            </a:prstGeom>
            <a:solidFill>
              <a:srgbClr val="000000">
                <a:alpha val="75000"/>
              </a:srgbClr>
            </a:solidFill>
            <a:ln>
              <a:solidFill>
                <a:srgbClr val="de212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400" spc="-1" strike="noStrike">
                  <a:solidFill>
                    <a:srgbClr val="ffffff"/>
                  </a:solidFill>
                  <a:latin typeface="Calibri"/>
                </a:rPr>
                <a:t>SIMD</a:t>
              </a:r>
              <a:endParaRPr b="0" lang="en-US" sz="2400" spc="-1" strike="noStrike">
                <a:latin typeface="Arial"/>
              </a:endParaRPr>
            </a:p>
          </p:txBody>
        </p:sp>
      </p:grpSp>
      <p:sp>
        <p:nvSpPr>
          <p:cNvPr id="960" name="CustomShape 44"/>
          <p:cNvSpPr/>
          <p:nvPr/>
        </p:nvSpPr>
        <p:spPr>
          <a:xfrm>
            <a:off x="6541200" y="1627560"/>
            <a:ext cx="2806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spcAft>
                <a:spcPts val="601"/>
              </a:spcAft>
            </a:pPr>
            <a:r>
              <a:rPr b="0" lang="en-US" sz="1800" spc="-1" strike="noStrike" cap="all">
                <a:solidFill>
                  <a:srgbClr val="ffffff"/>
                </a:solidFill>
                <a:latin typeface="Calibri"/>
              </a:rPr>
              <a:t>16-lane vector ALU</a:t>
            </a:r>
            <a:endParaRPr b="0" lang="en-US" sz="1800" spc="-1" strike="noStrike">
              <a:latin typeface="Arial"/>
            </a:endParaRPr>
          </a:p>
        </p:txBody>
      </p:sp>
      <p:sp>
        <p:nvSpPr>
          <p:cNvPr id="961" name="Line 45"/>
          <p:cNvSpPr/>
          <p:nvPr/>
        </p:nvSpPr>
        <p:spPr>
          <a:xfrm flipV="1">
            <a:off x="7959240" y="4452120"/>
            <a:ext cx="0" cy="638280"/>
          </a:xfrm>
          <a:prstGeom prst="line">
            <a:avLst/>
          </a:prstGeom>
          <a:ln w="19080">
            <a:solidFill>
              <a:schemeClr val="bg1"/>
            </a:solidFill>
            <a:round/>
            <a:tailEnd len="med" type="oval" w="med"/>
          </a:ln>
        </p:spPr>
        <p:style>
          <a:lnRef idx="1">
            <a:schemeClr val="accent1"/>
          </a:lnRef>
          <a:fillRef idx="0">
            <a:schemeClr val="accent1"/>
          </a:fillRef>
          <a:effectRef idx="0">
            <a:schemeClr val="accent1"/>
          </a:effectRef>
          <a:fontRef idx="minor"/>
        </p:style>
      </p:sp>
      <p:sp>
        <p:nvSpPr>
          <p:cNvPr id="962" name="CustomShape 46"/>
          <p:cNvSpPr/>
          <p:nvPr/>
        </p:nvSpPr>
        <p:spPr>
          <a:xfrm rot="5400000">
            <a:off x="7756200" y="65880"/>
            <a:ext cx="377280" cy="4330080"/>
          </a:xfrm>
          <a:prstGeom prst="leftBrace">
            <a:avLst>
              <a:gd name="adj1" fmla="val 64336"/>
              <a:gd name="adj2" fmla="val 50000"/>
            </a:avLst>
          </a:prstGeom>
          <a:noFill/>
          <a:ln w="19080">
            <a:solidFill>
              <a:schemeClr val="bg1"/>
            </a:solidFill>
            <a:round/>
          </a:ln>
        </p:spPr>
        <p:style>
          <a:lnRef idx="1">
            <a:schemeClr val="accent1"/>
          </a:lnRef>
          <a:fillRef idx="0">
            <a:schemeClr val="accent1"/>
          </a:fillRef>
          <a:effectRef idx="0">
            <a:schemeClr val="accent1"/>
          </a:effectRef>
          <a:fontRef idx="minor"/>
        </p:style>
      </p:sp>
      <p:sp>
        <p:nvSpPr>
          <p:cNvPr id="963" name="CustomShape 47"/>
          <p:cNvSpPr/>
          <p:nvPr/>
        </p:nvSpPr>
        <p:spPr>
          <a:xfrm>
            <a:off x="6541200" y="5076720"/>
            <a:ext cx="2806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spcAft>
                <a:spcPts val="601"/>
              </a:spcAft>
            </a:pPr>
            <a:r>
              <a:rPr b="0" lang="en-US" sz="1800" spc="-1" strike="noStrike" cap="all">
                <a:solidFill>
                  <a:srgbClr val="ffffff"/>
                </a:solidFill>
                <a:latin typeface="Calibri"/>
              </a:rPr>
              <a:t>64KB VGPR Memory</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75" dur="indefinite" restart="never" nodeType="tmRoot">
          <p:childTnLst>
            <p:seq>
              <p:cTn id="176" dur="indefinite" nodeType="mainSeq">
                <p:childTnLst>
                  <p:par>
                    <p:cTn id="177" fill="hold">
                      <p:stCondLst>
                        <p:cond delay="0"/>
                      </p:stCondLst>
                      <p:childTnLst>
                        <p:par>
                          <p:cTn id="178" fill="hold">
                            <p:stCondLst>
                              <p:cond delay="0"/>
                            </p:stCondLst>
                            <p:childTnLst>
                              <p:par>
                                <p:cTn id="179" nodeType="withEffect" fill="hold" presetClass="exit" presetID="10">
                                  <p:stCondLst>
                                    <p:cond delay="0"/>
                                  </p:stCondLst>
                                  <p:childTnLst>
                                    <p:animEffect filter="fade" transition="out">
                                      <p:cBhvr additive="repl">
                                        <p:cTn id="180" dur="500"/>
                                        <p:tgtEl>
                                          <p:spTgt spid="920"/>
                                        </p:tgtEl>
                                      </p:cBhvr>
                                    </p:animEffect>
                                    <p:set>
                                      <p:cBhvr>
                                        <p:cTn id="181" dur="1" fill="hold">
                                          <p:stCondLst>
                                            <p:cond delay="499"/>
                                          </p:stCondLst>
                                        </p:cTn>
                                        <p:tgtEl>
                                          <p:spTgt spid="920"/>
                                        </p:tgtEl>
                                        <p:attrNameLst>
                                          <p:attrName>style.visibility</p:attrName>
                                        </p:attrNameLst>
                                      </p:cBhvr>
                                      <p:to>
                                        <p:strVal val="hidden"/>
                                      </p:to>
                                    </p:set>
                                  </p:childTnLst>
                                </p:cTn>
                              </p:par>
                              <p:par>
                                <p:cTn id="182" nodeType="withEffect" fill="hold" presetClass="entr" presetID="10">
                                  <p:stCondLst>
                                    <p:cond delay="0"/>
                                  </p:stCondLst>
                                  <p:childTnLst>
                                    <p:set>
                                      <p:cBhvr>
                                        <p:cTn id="183" dur="1" fill="hold">
                                          <p:stCondLst>
                                            <p:cond delay="0"/>
                                          </p:stCondLst>
                                        </p:cTn>
                                        <p:tgtEl>
                                          <p:spTgt spid="940"/>
                                        </p:tgtEl>
                                        <p:attrNameLst>
                                          <p:attrName>style.visibility</p:attrName>
                                        </p:attrNameLst>
                                      </p:cBhvr>
                                      <p:to>
                                        <p:strVal val="visible"/>
                                      </p:to>
                                    </p:set>
                                    <p:animEffect filter="fade" transition="in">
                                      <p:cBhvr additive="repl">
                                        <p:cTn id="184" dur="500"/>
                                        <p:tgtEl>
                                          <p:spTgt spid="940"/>
                                        </p:tgtEl>
                                      </p:cBhvr>
                                    </p:animEffect>
                                  </p:childTnLst>
                                </p:cTn>
                              </p:par>
                              <p:par>
                                <p:cTn id="185" nodeType="withEffect" fill="hold" presetClass="entr" presetID="10">
                                  <p:stCondLst>
                                    <p:cond delay="0"/>
                                  </p:stCondLst>
                                  <p:childTnLst>
                                    <p:set>
                                      <p:cBhvr>
                                        <p:cTn id="186" dur="1" fill="hold">
                                          <p:stCondLst>
                                            <p:cond delay="0"/>
                                          </p:stCondLst>
                                        </p:cTn>
                                        <p:tgtEl>
                                          <p:spTgt spid="963"/>
                                        </p:tgtEl>
                                        <p:attrNameLst>
                                          <p:attrName>style.visibility</p:attrName>
                                        </p:attrNameLst>
                                      </p:cBhvr>
                                      <p:to>
                                        <p:strVal val="visible"/>
                                      </p:to>
                                    </p:set>
                                    <p:animEffect filter="fade" transition="in">
                                      <p:cBhvr additive="repl">
                                        <p:cTn id="187" dur="500"/>
                                        <p:tgtEl>
                                          <p:spTgt spid="963"/>
                                        </p:tgtEl>
                                      </p:cBhvr>
                                    </p:animEffect>
                                  </p:childTnLst>
                                </p:cTn>
                              </p:par>
                              <p:par>
                                <p:cTn id="188" nodeType="withEffect" fill="hold" presetClass="entr" presetID="10">
                                  <p:stCondLst>
                                    <p:cond delay="0"/>
                                  </p:stCondLst>
                                  <p:childTnLst>
                                    <p:set>
                                      <p:cBhvr>
                                        <p:cTn id="189" dur="1" fill="hold">
                                          <p:stCondLst>
                                            <p:cond delay="0"/>
                                          </p:stCondLst>
                                        </p:cTn>
                                        <p:tgtEl>
                                          <p:spTgt spid="961"/>
                                        </p:tgtEl>
                                        <p:attrNameLst>
                                          <p:attrName>style.visibility</p:attrName>
                                        </p:attrNameLst>
                                      </p:cBhvr>
                                      <p:to>
                                        <p:strVal val="visible"/>
                                      </p:to>
                                    </p:set>
                                    <p:animEffect filter="fade" transition="in">
                                      <p:cBhvr additive="repl">
                                        <p:cTn id="190" dur="500"/>
                                        <p:tgtEl>
                                          <p:spTgt spid="961"/>
                                        </p:tgtEl>
                                      </p:cBhvr>
                                    </p:animEffect>
                                  </p:childTnLst>
                                </p:cTn>
                              </p:par>
                              <p:par>
                                <p:cTn id="191" nodeType="withEffect" fill="hold" presetClass="entr" presetID="10">
                                  <p:stCondLst>
                                    <p:cond delay="0"/>
                                  </p:stCondLst>
                                  <p:childTnLst>
                                    <p:set>
                                      <p:cBhvr>
                                        <p:cTn id="192" dur="1" fill="hold">
                                          <p:stCondLst>
                                            <p:cond delay="0"/>
                                          </p:stCondLst>
                                        </p:cTn>
                                        <p:tgtEl>
                                          <p:spTgt spid="962"/>
                                        </p:tgtEl>
                                        <p:attrNameLst>
                                          <p:attrName>style.visibility</p:attrName>
                                        </p:attrNameLst>
                                      </p:cBhvr>
                                      <p:to>
                                        <p:strVal val="visible"/>
                                      </p:to>
                                    </p:set>
                                    <p:animEffect filter="fade" transition="in">
                                      <p:cBhvr additive="repl">
                                        <p:cTn id="193" dur="500"/>
                                        <p:tgtEl>
                                          <p:spTgt spid="962"/>
                                        </p:tgtEl>
                                      </p:cBhvr>
                                    </p:animEffect>
                                  </p:childTnLst>
                                </p:cTn>
                              </p:par>
                              <p:par>
                                <p:cTn id="194" nodeType="withEffect" fill="hold" presetClass="entr" presetID="10">
                                  <p:stCondLst>
                                    <p:cond delay="0"/>
                                  </p:stCondLst>
                                  <p:childTnLst>
                                    <p:set>
                                      <p:cBhvr>
                                        <p:cTn id="195" dur="1" fill="hold">
                                          <p:stCondLst>
                                            <p:cond delay="0"/>
                                          </p:stCondLst>
                                        </p:cTn>
                                        <p:tgtEl>
                                          <p:spTgt spid="960"/>
                                        </p:tgtEl>
                                        <p:attrNameLst>
                                          <p:attrName>style.visibility</p:attrName>
                                        </p:attrNameLst>
                                      </p:cBhvr>
                                      <p:to>
                                        <p:strVal val="visible"/>
                                      </p:to>
                                    </p:set>
                                    <p:animEffect filter="fade" transition="in">
                                      <p:cBhvr additive="repl">
                                        <p:cTn id="196" dur="500"/>
                                        <p:tgtEl>
                                          <p:spTgt spid="960"/>
                                        </p:tgtEl>
                                      </p:cBhvr>
                                    </p:animEffect>
                                  </p:childTnLst>
                                </p:cTn>
                              </p:par>
                              <p:par>
                                <p:cTn id="197" nodeType="withEffect" fill="hold" presetClass="entr" presetID="10">
                                  <p:stCondLst>
                                    <p:cond delay="0"/>
                                  </p:stCondLst>
                                  <p:childTnLst>
                                    <p:set>
                                      <p:cBhvr>
                                        <p:cTn id="198" dur="1" fill="hold">
                                          <p:stCondLst>
                                            <p:cond delay="0"/>
                                          </p:stCondLst>
                                        </p:cTn>
                                        <p:tgtEl>
                                          <p:spTgt spid="917">
                                            <p:txEl>
                                              <p:pRg st="0" end="0"/>
                                            </p:txEl>
                                          </p:spTgt>
                                        </p:tgtEl>
                                        <p:attrNameLst>
                                          <p:attrName>style.visibility</p:attrName>
                                        </p:attrNameLst>
                                      </p:cBhvr>
                                      <p:to>
                                        <p:strVal val="visible"/>
                                      </p:to>
                                    </p:set>
                                    <p:animEffect filter="fade" transition="in">
                                      <p:cBhvr additive="repl">
                                        <p:cTn id="199" dur="500"/>
                                        <p:tgtEl>
                                          <p:spTgt spid="917">
                                            <p:txEl>
                                              <p:pRg st="0" end="0"/>
                                            </p:txEl>
                                          </p:spTgt>
                                        </p:tgtEl>
                                      </p:cBhvr>
                                    </p:animEffect>
                                  </p:childTnLst>
                                </p:cTn>
                              </p:par>
                              <p:par>
                                <p:cTn id="200" nodeType="withEffect" fill="hold" presetClass="entr" presetID="10">
                                  <p:stCondLst>
                                    <p:cond delay="0"/>
                                  </p:stCondLst>
                                  <p:childTnLst>
                                    <p:set>
                                      <p:cBhvr>
                                        <p:cTn id="201" dur="1" fill="hold">
                                          <p:stCondLst>
                                            <p:cond delay="0"/>
                                          </p:stCondLst>
                                        </p:cTn>
                                        <p:tgtEl>
                                          <p:spTgt spid="917">
                                            <p:txEl>
                                              <p:pRg st="1" end="1"/>
                                            </p:txEl>
                                          </p:spTgt>
                                        </p:tgtEl>
                                        <p:attrNameLst>
                                          <p:attrName>style.visibility</p:attrName>
                                        </p:attrNameLst>
                                      </p:cBhvr>
                                      <p:to>
                                        <p:strVal val="visible"/>
                                      </p:to>
                                    </p:set>
                                    <p:animEffect filter="fade" transition="in">
                                      <p:cBhvr additive="repl">
                                        <p:cTn id="202" dur="500"/>
                                        <p:tgtEl>
                                          <p:spTgt spid="917">
                                            <p:txEl>
                                              <p:pRg st="1" end="1"/>
                                            </p:txEl>
                                          </p:spTgt>
                                        </p:tgtEl>
                                      </p:cBhvr>
                                    </p:animEffect>
                                  </p:childTnLst>
                                </p:cTn>
                              </p:par>
                              <p:par>
                                <p:cTn id="203" nodeType="withEffect" fill="hold" presetClass="entr" presetID="10">
                                  <p:stCondLst>
                                    <p:cond delay="0"/>
                                  </p:stCondLst>
                                  <p:childTnLst>
                                    <p:set>
                                      <p:cBhvr>
                                        <p:cTn id="204" dur="1" fill="hold">
                                          <p:stCondLst>
                                            <p:cond delay="0"/>
                                          </p:stCondLst>
                                        </p:cTn>
                                        <p:tgtEl>
                                          <p:spTgt spid="917">
                                            <p:txEl>
                                              <p:pRg st="2" end="2"/>
                                            </p:txEl>
                                          </p:spTgt>
                                        </p:tgtEl>
                                        <p:attrNameLst>
                                          <p:attrName>style.visibility</p:attrName>
                                        </p:attrNameLst>
                                      </p:cBhvr>
                                      <p:to>
                                        <p:strVal val="visible"/>
                                      </p:to>
                                    </p:set>
                                    <p:animEffect filter="fade" transition="in">
                                      <p:cBhvr additive="repl">
                                        <p:cTn id="205" dur="500"/>
                                        <p:tgtEl>
                                          <p:spTgt spid="917">
                                            <p:txEl>
                                              <p:pRg st="2" end="2"/>
                                            </p:txEl>
                                          </p:spTgt>
                                        </p:tgtEl>
                                      </p:cBhvr>
                                    </p:animEffect>
                                  </p:childTnLst>
                                </p:cTn>
                              </p:par>
                              <p:par>
                                <p:cTn id="206" nodeType="withEffect" fill="hold" presetClass="entr" presetID="10">
                                  <p:stCondLst>
                                    <p:cond delay="0"/>
                                  </p:stCondLst>
                                  <p:childTnLst>
                                    <p:set>
                                      <p:cBhvr>
                                        <p:cTn id="207" dur="1" fill="hold">
                                          <p:stCondLst>
                                            <p:cond delay="0"/>
                                          </p:stCondLst>
                                        </p:cTn>
                                        <p:tgtEl>
                                          <p:spTgt spid="917">
                                            <p:txEl>
                                              <p:pRg st="3" end="3"/>
                                            </p:txEl>
                                          </p:spTgt>
                                        </p:tgtEl>
                                        <p:attrNameLst>
                                          <p:attrName>style.visibility</p:attrName>
                                        </p:attrNameLst>
                                      </p:cBhvr>
                                      <p:to>
                                        <p:strVal val="visible"/>
                                      </p:to>
                                    </p:set>
                                    <p:animEffect filter="fade" transition="in">
                                      <p:cBhvr additive="repl">
                                        <p:cTn id="208" dur="500"/>
                                        <p:tgtEl>
                                          <p:spTgt spid="917">
                                            <p:txEl>
                                              <p:pRg st="3" end="3"/>
                                            </p:txEl>
                                          </p:spTgt>
                                        </p:tgtEl>
                                      </p:cBhvr>
                                    </p:animEffect>
                                  </p:childTnLst>
                                </p:cTn>
                              </p:par>
                              <p:par>
                                <p:cTn id="209" nodeType="withEffect" fill="hold" presetClass="entr" presetID="10">
                                  <p:stCondLst>
                                    <p:cond delay="0"/>
                                  </p:stCondLst>
                                  <p:childTnLst>
                                    <p:set>
                                      <p:cBhvr>
                                        <p:cTn id="210" dur="1" fill="hold">
                                          <p:stCondLst>
                                            <p:cond delay="0"/>
                                          </p:stCondLst>
                                        </p:cTn>
                                        <p:tgtEl>
                                          <p:spTgt spid="917">
                                            <p:txEl>
                                              <p:pRg st="4" end="4"/>
                                            </p:txEl>
                                          </p:spTgt>
                                        </p:tgtEl>
                                        <p:attrNameLst>
                                          <p:attrName>style.visibility</p:attrName>
                                        </p:attrNameLst>
                                      </p:cBhvr>
                                      <p:to>
                                        <p:strVal val="visible"/>
                                      </p:to>
                                    </p:set>
                                    <p:animEffect filter="fade" transition="in">
                                      <p:cBhvr additive="repl">
                                        <p:cTn id="211" dur="500"/>
                                        <p:tgtEl>
                                          <p:spTgt spid="917">
                                            <p:txEl>
                                              <p:pRg st="4" end="4"/>
                                            </p:txEl>
                                          </p:spTgt>
                                        </p:tgtEl>
                                      </p:cBhvr>
                                    </p:animEffect>
                                  </p:childTnLst>
                                </p:cTn>
                              </p:par>
                              <p:par>
                                <p:cTn id="212" nodeType="withEffect" fill="hold" presetClass="entr" presetID="10">
                                  <p:stCondLst>
                                    <p:cond delay="0"/>
                                  </p:stCondLst>
                                  <p:childTnLst>
                                    <p:set>
                                      <p:cBhvr>
                                        <p:cTn id="213" dur="1" fill="hold">
                                          <p:stCondLst>
                                            <p:cond delay="0"/>
                                          </p:stCondLst>
                                        </p:cTn>
                                        <p:tgtEl>
                                          <p:spTgt spid="917">
                                            <p:txEl>
                                              <p:pRg st="5" end="5"/>
                                            </p:txEl>
                                          </p:spTgt>
                                        </p:tgtEl>
                                        <p:attrNameLst>
                                          <p:attrName>style.visibility</p:attrName>
                                        </p:attrNameLst>
                                      </p:cBhvr>
                                      <p:to>
                                        <p:strVal val="visible"/>
                                      </p:to>
                                    </p:set>
                                    <p:animEffect filter="fade" transition="in">
                                      <p:cBhvr additive="repl">
                                        <p:cTn id="214" dur="500"/>
                                        <p:tgtEl>
                                          <p:spTgt spid="917">
                                            <p:txEl>
                                              <p:pRg st="5" end="5"/>
                                            </p:txEl>
                                          </p:spTgt>
                                        </p:tgtEl>
                                      </p:cBhvr>
                                    </p:animEffect>
                                  </p:childTnLst>
                                </p:cTn>
                              </p:par>
                              <p:par>
                                <p:cTn id="215" nodeType="withEffect" fill="hold" presetClass="entr" presetID="10">
                                  <p:stCondLst>
                                    <p:cond delay="0"/>
                                  </p:stCondLst>
                                  <p:childTnLst>
                                    <p:set>
                                      <p:cBhvr>
                                        <p:cTn id="216" dur="1" fill="hold">
                                          <p:stCondLst>
                                            <p:cond delay="0"/>
                                          </p:stCondLst>
                                        </p:cTn>
                                        <p:tgtEl>
                                          <p:spTgt spid="917">
                                            <p:txEl>
                                              <p:pRg st="6" end="6"/>
                                            </p:txEl>
                                          </p:spTgt>
                                        </p:tgtEl>
                                        <p:attrNameLst>
                                          <p:attrName>style.visibility</p:attrName>
                                        </p:attrNameLst>
                                      </p:cBhvr>
                                      <p:to>
                                        <p:strVal val="visible"/>
                                      </p:to>
                                    </p:set>
                                    <p:animEffect filter="fade" transition="in">
                                      <p:cBhvr additive="repl">
                                        <p:cTn id="217" dur="500"/>
                                        <p:tgtEl>
                                          <p:spTgt spid="917">
                                            <p:txEl>
                                              <p:pRg st="6" end="6"/>
                                            </p:txEl>
                                          </p:spTgt>
                                        </p:tgtEl>
                                      </p:cBhvr>
                                    </p:animEffect>
                                  </p:childTnLst>
                                </p:cTn>
                              </p:par>
                              <p:par>
                                <p:cTn id="218" nodeType="withEffect" fill="hold" presetClass="entr" presetID="10">
                                  <p:stCondLst>
                                    <p:cond delay="0"/>
                                  </p:stCondLst>
                                  <p:childTnLst>
                                    <p:set>
                                      <p:cBhvr>
                                        <p:cTn id="219" dur="1" fill="hold">
                                          <p:stCondLst>
                                            <p:cond delay="0"/>
                                          </p:stCondLst>
                                        </p:cTn>
                                        <p:tgtEl>
                                          <p:spTgt spid="917">
                                            <p:txEl>
                                              <p:pRg st="7" end="7"/>
                                            </p:txEl>
                                          </p:spTgt>
                                        </p:tgtEl>
                                        <p:attrNameLst>
                                          <p:attrName>style.visibility</p:attrName>
                                        </p:attrNameLst>
                                      </p:cBhvr>
                                      <p:to>
                                        <p:strVal val="visible"/>
                                      </p:to>
                                    </p:set>
                                    <p:animEffect filter="fade" transition="in">
                                      <p:cBhvr additive="repl">
                                        <p:cTn id="220" dur="500"/>
                                        <p:tgtEl>
                                          <p:spTgt spid="917">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TextShape 1"/>
          <p:cNvSpPr txBox="1"/>
          <p:nvPr/>
        </p:nvSpPr>
        <p:spPr>
          <a:xfrm>
            <a:off x="365760" y="1380960"/>
            <a:ext cx="3921120" cy="4937400"/>
          </a:xfrm>
          <a:prstGeom prst="rect">
            <a:avLst/>
          </a:prstGeom>
          <a:noFill/>
          <a:ln>
            <a:noFill/>
          </a:ln>
        </p:spPr>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A GCN Compute Unit supports having up to 8 or 10 wavefronts in flight per SIMD “at once”</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Helps hide memory latency</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Compute Unit scheduler can switch to another wavefront on a SIMD when a memory fetch stalls a shader program</a:t>
            </a:r>
            <a:endParaRPr b="0" lang="en-US" sz="2000" spc="-1" strike="noStrike">
              <a:solidFill>
                <a:srgbClr val="ffffff"/>
              </a:solidFill>
              <a:latin typeface="Calibri"/>
            </a:endParaRPr>
          </a:p>
        </p:txBody>
      </p:sp>
      <p:sp>
        <p:nvSpPr>
          <p:cNvPr id="965" name="TextShape 2"/>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Multiple Waves in flight per SIMD</a:t>
            </a:r>
            <a:endParaRPr b="0" lang="en-US" sz="1600" spc="-1" strike="noStrike">
              <a:solidFill>
                <a:srgbClr val="ffffff"/>
              </a:solidFill>
              <a:latin typeface="Calibri"/>
            </a:endParaRPr>
          </a:p>
        </p:txBody>
      </p:sp>
      <p:sp>
        <p:nvSpPr>
          <p:cNvPr id="966" name="TextShape 3"/>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Compute Unit</a:t>
            </a:r>
            <a:endParaRPr b="0" lang="en-US" sz="2400" spc="-1" strike="noStrike">
              <a:solidFill>
                <a:srgbClr val="000000"/>
              </a:solidFill>
              <a:latin typeface="Calibri"/>
            </a:endParaRPr>
          </a:p>
        </p:txBody>
      </p:sp>
      <p:grpSp>
        <p:nvGrpSpPr>
          <p:cNvPr id="967" name="Group 4"/>
          <p:cNvGrpSpPr/>
          <p:nvPr/>
        </p:nvGrpSpPr>
        <p:grpSpPr>
          <a:xfrm>
            <a:off x="5825520" y="2547360"/>
            <a:ext cx="4239360" cy="1085760"/>
            <a:chOff x="5825520" y="2547360"/>
            <a:chExt cx="4239360" cy="1085760"/>
          </a:xfrm>
        </p:grpSpPr>
        <p:sp>
          <p:nvSpPr>
            <p:cNvPr id="968" name="CustomShape 5"/>
            <p:cNvSpPr/>
            <p:nvPr/>
          </p:nvSpPr>
          <p:spPr>
            <a:xfrm>
              <a:off x="5825520" y="2552400"/>
              <a:ext cx="4239360" cy="1076400"/>
            </a:xfrm>
            <a:prstGeom prst="rect">
              <a:avLst/>
            </a:prstGeom>
            <a:solidFill>
              <a:srgbClr val="de212c"/>
            </a:solid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969" name="Line 6"/>
            <p:cNvSpPr/>
            <p:nvPr/>
          </p:nvSpPr>
          <p:spPr>
            <a:xfrm>
              <a:off x="60948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70" name="Line 7"/>
            <p:cNvSpPr/>
            <p:nvPr/>
          </p:nvSpPr>
          <p:spPr>
            <a:xfrm>
              <a:off x="635832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71" name="Line 8"/>
            <p:cNvSpPr/>
            <p:nvPr/>
          </p:nvSpPr>
          <p:spPr>
            <a:xfrm>
              <a:off x="662148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72" name="Line 9"/>
            <p:cNvSpPr/>
            <p:nvPr/>
          </p:nvSpPr>
          <p:spPr>
            <a:xfrm>
              <a:off x="68850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73" name="Line 10"/>
            <p:cNvSpPr/>
            <p:nvPr/>
          </p:nvSpPr>
          <p:spPr>
            <a:xfrm>
              <a:off x="714816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74" name="Line 11"/>
            <p:cNvSpPr/>
            <p:nvPr/>
          </p:nvSpPr>
          <p:spPr>
            <a:xfrm>
              <a:off x="741132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75" name="Line 12"/>
            <p:cNvSpPr/>
            <p:nvPr/>
          </p:nvSpPr>
          <p:spPr>
            <a:xfrm>
              <a:off x="767484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76" name="Line 13"/>
            <p:cNvSpPr/>
            <p:nvPr/>
          </p:nvSpPr>
          <p:spPr>
            <a:xfrm>
              <a:off x="79380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77" name="Line 14"/>
            <p:cNvSpPr/>
            <p:nvPr/>
          </p:nvSpPr>
          <p:spPr>
            <a:xfrm>
              <a:off x="820152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78" name="Line 15"/>
            <p:cNvSpPr/>
            <p:nvPr/>
          </p:nvSpPr>
          <p:spPr>
            <a:xfrm>
              <a:off x="846468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79" name="Line 16"/>
            <p:cNvSpPr/>
            <p:nvPr/>
          </p:nvSpPr>
          <p:spPr>
            <a:xfrm>
              <a:off x="87282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80" name="Line 17"/>
            <p:cNvSpPr/>
            <p:nvPr/>
          </p:nvSpPr>
          <p:spPr>
            <a:xfrm>
              <a:off x="899136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81" name="Line 18"/>
            <p:cNvSpPr/>
            <p:nvPr/>
          </p:nvSpPr>
          <p:spPr>
            <a:xfrm>
              <a:off x="925488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82" name="Line 19"/>
            <p:cNvSpPr/>
            <p:nvPr/>
          </p:nvSpPr>
          <p:spPr>
            <a:xfrm>
              <a:off x="9781560" y="2547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983" name="Line 20"/>
            <p:cNvSpPr/>
            <p:nvPr/>
          </p:nvSpPr>
          <p:spPr>
            <a:xfrm>
              <a:off x="9518040" y="2547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984" name="CustomShape 21"/>
          <p:cNvSpPr/>
          <p:nvPr/>
        </p:nvSpPr>
        <p:spPr>
          <a:xfrm>
            <a:off x="5847120" y="3739320"/>
            <a:ext cx="4196160" cy="108684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sp>
      <p:sp>
        <p:nvSpPr>
          <p:cNvPr id="985" name="CustomShape 22"/>
          <p:cNvSpPr/>
          <p:nvPr/>
        </p:nvSpPr>
        <p:spPr>
          <a:xfrm>
            <a:off x="5806800" y="2562840"/>
            <a:ext cx="4275360" cy="2278800"/>
          </a:xfrm>
          <a:prstGeom prst="rect">
            <a:avLst/>
          </a:prstGeom>
          <a:solidFill>
            <a:srgbClr val="000000">
              <a:alpha val="75000"/>
            </a:srgbClr>
          </a:solidFill>
          <a:ln>
            <a:solidFill>
              <a:srgbClr val="de212c"/>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400" spc="-1" strike="noStrike">
                <a:solidFill>
                  <a:srgbClr val="ffffff"/>
                </a:solidFill>
                <a:latin typeface="Calibri"/>
              </a:rPr>
              <a:t>SIMD</a:t>
            </a:r>
            <a:endParaRPr b="0" lang="en-US" sz="2400" spc="-1" strike="noStrike">
              <a:latin typeface="Arial"/>
            </a:endParaRPr>
          </a:p>
        </p:txBody>
      </p:sp>
      <p:sp>
        <p:nvSpPr>
          <p:cNvPr id="986" name="CustomShape 23"/>
          <p:cNvSpPr/>
          <p:nvPr/>
        </p:nvSpPr>
        <p:spPr>
          <a:xfrm>
            <a:off x="6541200" y="1627560"/>
            <a:ext cx="2806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spcAft>
                <a:spcPts val="601"/>
              </a:spcAft>
            </a:pPr>
            <a:r>
              <a:rPr b="0" lang="en-US" sz="1800" spc="-1" strike="noStrike" cap="all">
                <a:solidFill>
                  <a:srgbClr val="ffffff"/>
                </a:solidFill>
                <a:latin typeface="Calibri"/>
              </a:rPr>
              <a:t>16-lane vector ALU</a:t>
            </a:r>
            <a:endParaRPr b="0" lang="en-US" sz="1800" spc="-1" strike="noStrike">
              <a:latin typeface="Arial"/>
            </a:endParaRPr>
          </a:p>
        </p:txBody>
      </p:sp>
      <p:sp>
        <p:nvSpPr>
          <p:cNvPr id="987" name="Line 24"/>
          <p:cNvSpPr/>
          <p:nvPr/>
        </p:nvSpPr>
        <p:spPr>
          <a:xfrm flipV="1">
            <a:off x="7959240" y="4452120"/>
            <a:ext cx="0" cy="638280"/>
          </a:xfrm>
          <a:prstGeom prst="line">
            <a:avLst/>
          </a:prstGeom>
          <a:ln w="19080">
            <a:solidFill>
              <a:schemeClr val="bg1"/>
            </a:solidFill>
            <a:round/>
            <a:tailEnd len="med" type="oval" w="med"/>
          </a:ln>
        </p:spPr>
        <p:style>
          <a:lnRef idx="1">
            <a:schemeClr val="accent1"/>
          </a:lnRef>
          <a:fillRef idx="0">
            <a:schemeClr val="accent1"/>
          </a:fillRef>
          <a:effectRef idx="0">
            <a:schemeClr val="accent1"/>
          </a:effectRef>
          <a:fontRef idx="minor"/>
        </p:style>
      </p:sp>
      <p:sp>
        <p:nvSpPr>
          <p:cNvPr id="988" name="CustomShape 25"/>
          <p:cNvSpPr/>
          <p:nvPr/>
        </p:nvSpPr>
        <p:spPr>
          <a:xfrm rot="5400000">
            <a:off x="7756200" y="65880"/>
            <a:ext cx="377280" cy="4330080"/>
          </a:xfrm>
          <a:prstGeom prst="leftBrace">
            <a:avLst>
              <a:gd name="adj1" fmla="val 64336"/>
              <a:gd name="adj2" fmla="val 50000"/>
            </a:avLst>
          </a:prstGeom>
          <a:noFill/>
          <a:ln w="19080">
            <a:solidFill>
              <a:schemeClr val="bg1"/>
            </a:solidFill>
            <a:round/>
          </a:ln>
        </p:spPr>
        <p:style>
          <a:lnRef idx="1">
            <a:schemeClr val="accent1"/>
          </a:lnRef>
          <a:fillRef idx="0">
            <a:schemeClr val="accent1"/>
          </a:fillRef>
          <a:effectRef idx="0">
            <a:schemeClr val="accent1"/>
          </a:effectRef>
          <a:fontRef idx="minor"/>
        </p:style>
      </p:sp>
      <p:sp>
        <p:nvSpPr>
          <p:cNvPr id="989" name="CustomShape 26"/>
          <p:cNvSpPr/>
          <p:nvPr/>
        </p:nvSpPr>
        <p:spPr>
          <a:xfrm>
            <a:off x="6541200" y="5076720"/>
            <a:ext cx="2806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spcAft>
                <a:spcPts val="601"/>
              </a:spcAft>
            </a:pPr>
            <a:r>
              <a:rPr b="0" lang="en-US" sz="1800" spc="-1" strike="noStrike" cap="all">
                <a:solidFill>
                  <a:srgbClr val="ffffff"/>
                </a:solidFill>
                <a:latin typeface="Calibri"/>
              </a:rPr>
              <a:t>64KB VGPR Memory</a:t>
            </a:r>
            <a:endParaRPr b="0" lang="en-US" sz="1800" spc="-1" strike="noStrike">
              <a:latin typeface="Arial"/>
            </a:endParaRPr>
          </a:p>
        </p:txBody>
      </p:sp>
      <p:sp>
        <p:nvSpPr>
          <p:cNvPr id="990" name="CustomShape 27"/>
          <p:cNvSpPr/>
          <p:nvPr/>
        </p:nvSpPr>
        <p:spPr>
          <a:xfrm>
            <a:off x="5982120" y="38671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0</a:t>
            </a:r>
            <a:endParaRPr b="0" lang="en-US" sz="1800" spc="-1" strike="noStrike">
              <a:latin typeface="Arial"/>
            </a:endParaRPr>
          </a:p>
        </p:txBody>
      </p:sp>
      <p:sp>
        <p:nvSpPr>
          <p:cNvPr id="991" name="CustomShape 28"/>
          <p:cNvSpPr/>
          <p:nvPr/>
        </p:nvSpPr>
        <p:spPr>
          <a:xfrm>
            <a:off x="6994440" y="38671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1</a:t>
            </a:r>
            <a:endParaRPr b="0" lang="en-US" sz="1800" spc="-1" strike="noStrike">
              <a:latin typeface="Arial"/>
            </a:endParaRPr>
          </a:p>
        </p:txBody>
      </p:sp>
      <p:sp>
        <p:nvSpPr>
          <p:cNvPr id="992" name="CustomShape 29"/>
          <p:cNvSpPr/>
          <p:nvPr/>
        </p:nvSpPr>
        <p:spPr>
          <a:xfrm>
            <a:off x="8006400" y="38671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2</a:t>
            </a:r>
            <a:endParaRPr b="0" lang="en-US" sz="1800" spc="-1" strike="noStrike">
              <a:latin typeface="Arial"/>
            </a:endParaRPr>
          </a:p>
        </p:txBody>
      </p:sp>
      <p:sp>
        <p:nvSpPr>
          <p:cNvPr id="993" name="CustomShape 30"/>
          <p:cNvSpPr/>
          <p:nvPr/>
        </p:nvSpPr>
        <p:spPr>
          <a:xfrm>
            <a:off x="9018720" y="38671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3</a:t>
            </a:r>
            <a:endParaRPr b="0" lang="en-US" sz="1800" spc="-1" strike="noStrike">
              <a:latin typeface="Arial"/>
            </a:endParaRPr>
          </a:p>
        </p:txBody>
      </p:sp>
      <p:sp>
        <p:nvSpPr>
          <p:cNvPr id="994" name="CustomShape 31"/>
          <p:cNvSpPr/>
          <p:nvPr/>
        </p:nvSpPr>
        <p:spPr>
          <a:xfrm>
            <a:off x="5982120" y="48769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4</a:t>
            </a:r>
            <a:endParaRPr b="0" lang="en-US" sz="1800" spc="-1" strike="noStrike">
              <a:latin typeface="Arial"/>
            </a:endParaRPr>
          </a:p>
        </p:txBody>
      </p:sp>
      <p:sp>
        <p:nvSpPr>
          <p:cNvPr id="995" name="CustomShape 32"/>
          <p:cNvSpPr/>
          <p:nvPr/>
        </p:nvSpPr>
        <p:spPr>
          <a:xfrm>
            <a:off x="6994440" y="48769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5</a:t>
            </a:r>
            <a:endParaRPr b="0" lang="en-US" sz="1800" spc="-1" strike="noStrike">
              <a:latin typeface="Arial"/>
            </a:endParaRPr>
          </a:p>
        </p:txBody>
      </p:sp>
      <p:sp>
        <p:nvSpPr>
          <p:cNvPr id="996" name="CustomShape 33"/>
          <p:cNvSpPr/>
          <p:nvPr/>
        </p:nvSpPr>
        <p:spPr>
          <a:xfrm>
            <a:off x="8006400" y="48769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6</a:t>
            </a:r>
            <a:endParaRPr b="0" lang="en-US" sz="1800" spc="-1" strike="noStrike">
              <a:latin typeface="Arial"/>
            </a:endParaRPr>
          </a:p>
        </p:txBody>
      </p:sp>
      <p:sp>
        <p:nvSpPr>
          <p:cNvPr id="997" name="CustomShape 34"/>
          <p:cNvSpPr/>
          <p:nvPr/>
        </p:nvSpPr>
        <p:spPr>
          <a:xfrm>
            <a:off x="9018720" y="48769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7</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221" dur="indefinite" restart="never" nodeType="tmRoot">
          <p:childTnLst>
            <p:seq>
              <p:cTn id="222" dur="indefinite" nodeType="mainSeq">
                <p:childTnLst>
                  <p:par>
                    <p:cTn id="223" fill="hold">
                      <p:stCondLst>
                        <p:cond delay="0"/>
                      </p:stCondLst>
                      <p:childTnLst>
                        <p:par>
                          <p:cTn id="224" fill="hold">
                            <p:stCondLst>
                              <p:cond delay="0"/>
                            </p:stCondLst>
                            <p:childTnLst>
                              <p:par>
                                <p:cTn id="225" nodeType="withEffect" fill="hold" presetClass="exit" presetID="10">
                                  <p:stCondLst>
                                    <p:cond delay="0"/>
                                  </p:stCondLst>
                                  <p:childTnLst>
                                    <p:animEffect filter="fade" transition="out">
                                      <p:cBhvr additive="repl">
                                        <p:cTn id="226" dur="500"/>
                                        <p:tgtEl>
                                          <p:spTgt spid="989"/>
                                        </p:tgtEl>
                                      </p:cBhvr>
                                    </p:animEffect>
                                    <p:set>
                                      <p:cBhvr>
                                        <p:cTn id="227" dur="1" fill="hold">
                                          <p:stCondLst>
                                            <p:cond delay="499"/>
                                          </p:stCondLst>
                                        </p:cTn>
                                        <p:tgtEl>
                                          <p:spTgt spid="989"/>
                                        </p:tgtEl>
                                        <p:attrNameLst>
                                          <p:attrName>style.visibility</p:attrName>
                                        </p:attrNameLst>
                                      </p:cBhvr>
                                      <p:to>
                                        <p:strVal val="hidden"/>
                                      </p:to>
                                    </p:set>
                                  </p:childTnLst>
                                </p:cTn>
                              </p:par>
                              <p:par>
                                <p:cTn id="228" nodeType="withEffect" fill="hold" presetClass="exit" presetID="10">
                                  <p:stCondLst>
                                    <p:cond delay="0"/>
                                  </p:stCondLst>
                                  <p:childTnLst>
                                    <p:animEffect filter="fade" transition="out">
                                      <p:cBhvr additive="repl">
                                        <p:cTn id="229" dur="500"/>
                                        <p:tgtEl>
                                          <p:spTgt spid="987"/>
                                        </p:tgtEl>
                                      </p:cBhvr>
                                    </p:animEffect>
                                    <p:set>
                                      <p:cBhvr>
                                        <p:cTn id="230" dur="1" fill="hold">
                                          <p:stCondLst>
                                            <p:cond delay="499"/>
                                          </p:stCondLst>
                                        </p:cTn>
                                        <p:tgtEl>
                                          <p:spTgt spid="987"/>
                                        </p:tgtEl>
                                        <p:attrNameLst>
                                          <p:attrName>style.visibility</p:attrName>
                                        </p:attrNameLst>
                                      </p:cBhvr>
                                      <p:to>
                                        <p:strVal val="hidden"/>
                                      </p:to>
                                    </p:set>
                                  </p:childTnLst>
                                </p:cTn>
                              </p:par>
                              <p:par>
                                <p:cTn id="231" nodeType="withEffect" fill="hold" presetClass="exit" presetID="10">
                                  <p:stCondLst>
                                    <p:cond delay="0"/>
                                  </p:stCondLst>
                                  <p:childTnLst>
                                    <p:animEffect filter="fade" transition="out">
                                      <p:cBhvr additive="repl">
                                        <p:cTn id="232" dur="500"/>
                                        <p:tgtEl>
                                          <p:spTgt spid="984"/>
                                        </p:tgtEl>
                                      </p:cBhvr>
                                    </p:animEffect>
                                    <p:set>
                                      <p:cBhvr>
                                        <p:cTn id="233" dur="1" fill="hold">
                                          <p:stCondLst>
                                            <p:cond delay="499"/>
                                          </p:stCondLst>
                                        </p:cTn>
                                        <p:tgtEl>
                                          <p:spTgt spid="984"/>
                                        </p:tgtEl>
                                        <p:attrNameLst>
                                          <p:attrName>style.visibility</p:attrName>
                                        </p:attrNameLst>
                                      </p:cBhvr>
                                      <p:to>
                                        <p:strVal val="hidden"/>
                                      </p:to>
                                    </p:set>
                                  </p:childTnLst>
                                </p:cTn>
                              </p:par>
                              <p:par>
                                <p:cTn id="234" nodeType="withEffect" fill="hold" presetClass="exit" presetID="10">
                                  <p:stCondLst>
                                    <p:cond delay="0"/>
                                  </p:stCondLst>
                                  <p:childTnLst>
                                    <p:animEffect filter="fade" transition="out">
                                      <p:cBhvr additive="repl">
                                        <p:cTn id="235" dur="500"/>
                                        <p:tgtEl>
                                          <p:spTgt spid="985"/>
                                        </p:tgtEl>
                                      </p:cBhvr>
                                    </p:animEffect>
                                    <p:set>
                                      <p:cBhvr>
                                        <p:cTn id="236" dur="1" fill="hold">
                                          <p:stCondLst>
                                            <p:cond delay="499"/>
                                          </p:stCondLst>
                                        </p:cTn>
                                        <p:tgtEl>
                                          <p:spTgt spid="985"/>
                                        </p:tgtEl>
                                        <p:attrNameLst>
                                          <p:attrName>style.visibility</p:attrName>
                                        </p:attrNameLst>
                                      </p:cBhvr>
                                      <p:to>
                                        <p:strVal val="hidden"/>
                                      </p:to>
                                    </p:set>
                                  </p:childTnLst>
                                </p:cTn>
                              </p:par>
                              <p:par>
                                <p:cTn id="237" nodeType="withEffect" fill="hold" presetClass="entr" presetID="10">
                                  <p:stCondLst>
                                    <p:cond delay="0"/>
                                  </p:stCondLst>
                                  <p:childTnLst>
                                    <p:set>
                                      <p:cBhvr>
                                        <p:cTn id="238" dur="1" fill="hold">
                                          <p:stCondLst>
                                            <p:cond delay="0"/>
                                          </p:stCondLst>
                                        </p:cTn>
                                        <p:tgtEl>
                                          <p:spTgt spid="994"/>
                                        </p:tgtEl>
                                        <p:attrNameLst>
                                          <p:attrName>style.visibility</p:attrName>
                                        </p:attrNameLst>
                                      </p:cBhvr>
                                      <p:to>
                                        <p:strVal val="visible"/>
                                      </p:to>
                                    </p:set>
                                    <p:animEffect filter="fade" transition="in">
                                      <p:cBhvr additive="repl">
                                        <p:cTn id="239" dur="500"/>
                                        <p:tgtEl>
                                          <p:spTgt spid="994"/>
                                        </p:tgtEl>
                                      </p:cBhvr>
                                    </p:animEffect>
                                  </p:childTnLst>
                                </p:cTn>
                              </p:par>
                              <p:par>
                                <p:cTn id="240" nodeType="withEffect" fill="hold" presetClass="entr" presetID="10">
                                  <p:stCondLst>
                                    <p:cond delay="0"/>
                                  </p:stCondLst>
                                  <p:childTnLst>
                                    <p:set>
                                      <p:cBhvr>
                                        <p:cTn id="241" dur="1" fill="hold">
                                          <p:stCondLst>
                                            <p:cond delay="0"/>
                                          </p:stCondLst>
                                        </p:cTn>
                                        <p:tgtEl>
                                          <p:spTgt spid="995"/>
                                        </p:tgtEl>
                                        <p:attrNameLst>
                                          <p:attrName>style.visibility</p:attrName>
                                        </p:attrNameLst>
                                      </p:cBhvr>
                                      <p:to>
                                        <p:strVal val="visible"/>
                                      </p:to>
                                    </p:set>
                                    <p:animEffect filter="fade" transition="in">
                                      <p:cBhvr additive="repl">
                                        <p:cTn id="242" dur="500"/>
                                        <p:tgtEl>
                                          <p:spTgt spid="995"/>
                                        </p:tgtEl>
                                      </p:cBhvr>
                                    </p:animEffect>
                                  </p:childTnLst>
                                </p:cTn>
                              </p:par>
                              <p:par>
                                <p:cTn id="243" nodeType="withEffect" fill="hold" presetClass="entr" presetID="10">
                                  <p:stCondLst>
                                    <p:cond delay="0"/>
                                  </p:stCondLst>
                                  <p:childTnLst>
                                    <p:set>
                                      <p:cBhvr>
                                        <p:cTn id="244" dur="1" fill="hold">
                                          <p:stCondLst>
                                            <p:cond delay="0"/>
                                          </p:stCondLst>
                                        </p:cTn>
                                        <p:tgtEl>
                                          <p:spTgt spid="996"/>
                                        </p:tgtEl>
                                        <p:attrNameLst>
                                          <p:attrName>style.visibility</p:attrName>
                                        </p:attrNameLst>
                                      </p:cBhvr>
                                      <p:to>
                                        <p:strVal val="visible"/>
                                      </p:to>
                                    </p:set>
                                    <p:animEffect filter="fade" transition="in">
                                      <p:cBhvr additive="repl">
                                        <p:cTn id="245" dur="500"/>
                                        <p:tgtEl>
                                          <p:spTgt spid="996"/>
                                        </p:tgtEl>
                                      </p:cBhvr>
                                    </p:animEffect>
                                  </p:childTnLst>
                                </p:cTn>
                              </p:par>
                              <p:par>
                                <p:cTn id="246" nodeType="withEffect" fill="hold" presetClass="entr" presetID="10">
                                  <p:stCondLst>
                                    <p:cond delay="0"/>
                                  </p:stCondLst>
                                  <p:childTnLst>
                                    <p:set>
                                      <p:cBhvr>
                                        <p:cTn id="247" dur="1" fill="hold">
                                          <p:stCondLst>
                                            <p:cond delay="0"/>
                                          </p:stCondLst>
                                        </p:cTn>
                                        <p:tgtEl>
                                          <p:spTgt spid="997"/>
                                        </p:tgtEl>
                                        <p:attrNameLst>
                                          <p:attrName>style.visibility</p:attrName>
                                        </p:attrNameLst>
                                      </p:cBhvr>
                                      <p:to>
                                        <p:strVal val="visible"/>
                                      </p:to>
                                    </p:set>
                                    <p:animEffect filter="fade" transition="in">
                                      <p:cBhvr additive="repl">
                                        <p:cTn id="248" dur="500"/>
                                        <p:tgtEl>
                                          <p:spTgt spid="997"/>
                                        </p:tgtEl>
                                      </p:cBhvr>
                                    </p:animEffect>
                                  </p:childTnLst>
                                </p:cTn>
                              </p:par>
                              <p:par>
                                <p:cTn id="249" nodeType="withEffect" fill="hold" presetClass="entr" presetID="10">
                                  <p:stCondLst>
                                    <p:cond delay="0"/>
                                  </p:stCondLst>
                                  <p:childTnLst>
                                    <p:set>
                                      <p:cBhvr>
                                        <p:cTn id="250" dur="1" fill="hold">
                                          <p:stCondLst>
                                            <p:cond delay="0"/>
                                          </p:stCondLst>
                                        </p:cTn>
                                        <p:tgtEl>
                                          <p:spTgt spid="990"/>
                                        </p:tgtEl>
                                        <p:attrNameLst>
                                          <p:attrName>style.visibility</p:attrName>
                                        </p:attrNameLst>
                                      </p:cBhvr>
                                      <p:to>
                                        <p:strVal val="visible"/>
                                      </p:to>
                                    </p:set>
                                    <p:animEffect filter="fade" transition="in">
                                      <p:cBhvr additive="repl">
                                        <p:cTn id="251" dur="500"/>
                                        <p:tgtEl>
                                          <p:spTgt spid="990"/>
                                        </p:tgtEl>
                                      </p:cBhvr>
                                    </p:animEffect>
                                  </p:childTnLst>
                                </p:cTn>
                              </p:par>
                              <p:par>
                                <p:cTn id="252" nodeType="withEffect" fill="hold" presetClass="entr" presetID="10">
                                  <p:stCondLst>
                                    <p:cond delay="0"/>
                                  </p:stCondLst>
                                  <p:childTnLst>
                                    <p:set>
                                      <p:cBhvr>
                                        <p:cTn id="253" dur="1" fill="hold">
                                          <p:stCondLst>
                                            <p:cond delay="0"/>
                                          </p:stCondLst>
                                        </p:cTn>
                                        <p:tgtEl>
                                          <p:spTgt spid="991"/>
                                        </p:tgtEl>
                                        <p:attrNameLst>
                                          <p:attrName>style.visibility</p:attrName>
                                        </p:attrNameLst>
                                      </p:cBhvr>
                                      <p:to>
                                        <p:strVal val="visible"/>
                                      </p:to>
                                    </p:set>
                                    <p:animEffect filter="fade" transition="in">
                                      <p:cBhvr additive="repl">
                                        <p:cTn id="254" dur="500"/>
                                        <p:tgtEl>
                                          <p:spTgt spid="991"/>
                                        </p:tgtEl>
                                      </p:cBhvr>
                                    </p:animEffect>
                                  </p:childTnLst>
                                </p:cTn>
                              </p:par>
                              <p:par>
                                <p:cTn id="255" nodeType="withEffect" fill="hold" presetClass="entr" presetID="10">
                                  <p:stCondLst>
                                    <p:cond delay="0"/>
                                  </p:stCondLst>
                                  <p:childTnLst>
                                    <p:set>
                                      <p:cBhvr>
                                        <p:cTn id="256" dur="1" fill="hold">
                                          <p:stCondLst>
                                            <p:cond delay="0"/>
                                          </p:stCondLst>
                                        </p:cTn>
                                        <p:tgtEl>
                                          <p:spTgt spid="992"/>
                                        </p:tgtEl>
                                        <p:attrNameLst>
                                          <p:attrName>style.visibility</p:attrName>
                                        </p:attrNameLst>
                                      </p:cBhvr>
                                      <p:to>
                                        <p:strVal val="visible"/>
                                      </p:to>
                                    </p:set>
                                    <p:animEffect filter="fade" transition="in">
                                      <p:cBhvr additive="repl">
                                        <p:cTn id="257" dur="500"/>
                                        <p:tgtEl>
                                          <p:spTgt spid="992"/>
                                        </p:tgtEl>
                                      </p:cBhvr>
                                    </p:animEffect>
                                  </p:childTnLst>
                                </p:cTn>
                              </p:par>
                              <p:par>
                                <p:cTn id="258" nodeType="withEffect" fill="hold" presetClass="entr" presetID="10">
                                  <p:stCondLst>
                                    <p:cond delay="0"/>
                                  </p:stCondLst>
                                  <p:childTnLst>
                                    <p:set>
                                      <p:cBhvr>
                                        <p:cTn id="259" dur="1" fill="hold">
                                          <p:stCondLst>
                                            <p:cond delay="0"/>
                                          </p:stCondLst>
                                        </p:cTn>
                                        <p:tgtEl>
                                          <p:spTgt spid="993"/>
                                        </p:tgtEl>
                                        <p:attrNameLst>
                                          <p:attrName>style.visibility</p:attrName>
                                        </p:attrNameLst>
                                      </p:cBhvr>
                                      <p:to>
                                        <p:strVal val="visible"/>
                                      </p:to>
                                    </p:set>
                                    <p:animEffect filter="fade" transition="in">
                                      <p:cBhvr additive="repl">
                                        <p:cTn id="260" dur="500"/>
                                        <p:tgtEl>
                                          <p:spTgt spid="9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TextShape 1"/>
          <p:cNvSpPr txBox="1"/>
          <p:nvPr/>
        </p:nvSpPr>
        <p:spPr>
          <a:xfrm>
            <a:off x="365760" y="1380960"/>
            <a:ext cx="3921120" cy="4937400"/>
          </a:xfrm>
          <a:prstGeom prst="rect">
            <a:avLst/>
          </a:prstGeom>
          <a:noFill/>
          <a:ln>
            <a:noFill/>
          </a:ln>
        </p:spPr>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A GCN Compute Unit supports having up to 8 or 10 wavefronts in flight per SIMD “at once”</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Helps hide memory latency</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Compute Unit scheduler can switch to another wavefront on a SIMD when a memory fetch stalls a shader program</a:t>
            </a:r>
            <a:endParaRPr b="0" lang="en-US" sz="2000" spc="-1" strike="noStrike">
              <a:solidFill>
                <a:srgbClr val="ffffff"/>
              </a:solidFill>
              <a:latin typeface="Calibri"/>
            </a:endParaRPr>
          </a:p>
        </p:txBody>
      </p:sp>
      <p:sp>
        <p:nvSpPr>
          <p:cNvPr id="999" name="TextShape 2"/>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Multiple Waves in flight per SIMD</a:t>
            </a:r>
            <a:endParaRPr b="0" lang="en-US" sz="1600" spc="-1" strike="noStrike">
              <a:solidFill>
                <a:srgbClr val="ffffff"/>
              </a:solidFill>
              <a:latin typeface="Calibri"/>
            </a:endParaRPr>
          </a:p>
        </p:txBody>
      </p:sp>
      <p:sp>
        <p:nvSpPr>
          <p:cNvPr id="1000" name="TextShape 3"/>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GCN Compute Unit</a:t>
            </a:r>
            <a:endParaRPr b="0" lang="en-US" sz="2400" spc="-1" strike="noStrike">
              <a:solidFill>
                <a:srgbClr val="000000"/>
              </a:solidFill>
              <a:latin typeface="Calibri"/>
            </a:endParaRPr>
          </a:p>
        </p:txBody>
      </p:sp>
      <p:grpSp>
        <p:nvGrpSpPr>
          <p:cNvPr id="1001" name="Group 4"/>
          <p:cNvGrpSpPr/>
          <p:nvPr/>
        </p:nvGrpSpPr>
        <p:grpSpPr>
          <a:xfrm>
            <a:off x="5825520" y="2547360"/>
            <a:ext cx="4239360" cy="1085760"/>
            <a:chOff x="5825520" y="2547360"/>
            <a:chExt cx="4239360" cy="1085760"/>
          </a:xfrm>
        </p:grpSpPr>
        <p:sp>
          <p:nvSpPr>
            <p:cNvPr id="1002" name="CustomShape 5"/>
            <p:cNvSpPr/>
            <p:nvPr/>
          </p:nvSpPr>
          <p:spPr>
            <a:xfrm>
              <a:off x="5825520" y="2552400"/>
              <a:ext cx="4239360" cy="1076400"/>
            </a:xfrm>
            <a:prstGeom prst="rect">
              <a:avLst/>
            </a:prstGeom>
            <a:solidFill>
              <a:srgbClr val="de212c"/>
            </a:solidFill>
            <a:ln w="12600">
              <a:solidFill>
                <a:srgbClr val="333333"/>
              </a:solidFill>
              <a:round/>
            </a:ln>
          </p:spPr>
          <p:style>
            <a:lnRef idx="2">
              <a:schemeClr val="accent1">
                <a:shade val="50000"/>
              </a:schemeClr>
            </a:lnRef>
            <a:fillRef idx="1">
              <a:schemeClr val="accent1"/>
            </a:fillRef>
            <a:effectRef idx="0">
              <a:schemeClr val="accent1"/>
            </a:effectRef>
            <a:fontRef idx="minor"/>
          </p:style>
        </p:sp>
        <p:sp>
          <p:nvSpPr>
            <p:cNvPr id="1003" name="Line 6"/>
            <p:cNvSpPr/>
            <p:nvPr/>
          </p:nvSpPr>
          <p:spPr>
            <a:xfrm>
              <a:off x="60948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04" name="Line 7"/>
            <p:cNvSpPr/>
            <p:nvPr/>
          </p:nvSpPr>
          <p:spPr>
            <a:xfrm>
              <a:off x="635832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05" name="Line 8"/>
            <p:cNvSpPr/>
            <p:nvPr/>
          </p:nvSpPr>
          <p:spPr>
            <a:xfrm>
              <a:off x="662148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06" name="Line 9"/>
            <p:cNvSpPr/>
            <p:nvPr/>
          </p:nvSpPr>
          <p:spPr>
            <a:xfrm>
              <a:off x="68850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07" name="Line 10"/>
            <p:cNvSpPr/>
            <p:nvPr/>
          </p:nvSpPr>
          <p:spPr>
            <a:xfrm>
              <a:off x="714816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08" name="Line 11"/>
            <p:cNvSpPr/>
            <p:nvPr/>
          </p:nvSpPr>
          <p:spPr>
            <a:xfrm>
              <a:off x="741132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09" name="Line 12"/>
            <p:cNvSpPr/>
            <p:nvPr/>
          </p:nvSpPr>
          <p:spPr>
            <a:xfrm>
              <a:off x="767484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10" name="Line 13"/>
            <p:cNvSpPr/>
            <p:nvPr/>
          </p:nvSpPr>
          <p:spPr>
            <a:xfrm>
              <a:off x="79380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11" name="Line 14"/>
            <p:cNvSpPr/>
            <p:nvPr/>
          </p:nvSpPr>
          <p:spPr>
            <a:xfrm>
              <a:off x="820152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12" name="Line 15"/>
            <p:cNvSpPr/>
            <p:nvPr/>
          </p:nvSpPr>
          <p:spPr>
            <a:xfrm>
              <a:off x="846468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13" name="Line 16"/>
            <p:cNvSpPr/>
            <p:nvPr/>
          </p:nvSpPr>
          <p:spPr>
            <a:xfrm>
              <a:off x="872820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14" name="Line 17"/>
            <p:cNvSpPr/>
            <p:nvPr/>
          </p:nvSpPr>
          <p:spPr>
            <a:xfrm>
              <a:off x="899136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15" name="Line 18"/>
            <p:cNvSpPr/>
            <p:nvPr/>
          </p:nvSpPr>
          <p:spPr>
            <a:xfrm>
              <a:off x="9254880" y="2556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16" name="Line 19"/>
            <p:cNvSpPr/>
            <p:nvPr/>
          </p:nvSpPr>
          <p:spPr>
            <a:xfrm>
              <a:off x="9781560" y="2547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sp>
          <p:nvSpPr>
            <p:cNvPr id="1017" name="Line 20"/>
            <p:cNvSpPr/>
            <p:nvPr/>
          </p:nvSpPr>
          <p:spPr>
            <a:xfrm>
              <a:off x="9518040" y="2547360"/>
              <a:ext cx="0" cy="1076760"/>
            </a:xfrm>
            <a:prstGeom prst="line">
              <a:avLst/>
            </a:prstGeom>
            <a:ln w="12600">
              <a:solidFill>
                <a:srgbClr val="333333"/>
              </a:solidFill>
              <a:round/>
            </a:ln>
          </p:spPr>
          <p:style>
            <a:lnRef idx="1">
              <a:schemeClr val="accent1"/>
            </a:lnRef>
            <a:fillRef idx="0">
              <a:schemeClr val="accent1"/>
            </a:fillRef>
            <a:effectRef idx="0">
              <a:schemeClr val="accent1"/>
            </a:effectRef>
            <a:fontRef idx="minor"/>
          </p:style>
        </p:sp>
      </p:grpSp>
      <p:sp>
        <p:nvSpPr>
          <p:cNvPr id="1018" name="CustomShape 21"/>
          <p:cNvSpPr/>
          <p:nvPr/>
        </p:nvSpPr>
        <p:spPr>
          <a:xfrm>
            <a:off x="6541200" y="1627560"/>
            <a:ext cx="2806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spcAft>
                <a:spcPts val="601"/>
              </a:spcAft>
            </a:pPr>
            <a:r>
              <a:rPr b="0" lang="en-US" sz="1800" spc="-1" strike="noStrike" cap="all">
                <a:solidFill>
                  <a:srgbClr val="ffffff"/>
                </a:solidFill>
                <a:latin typeface="Calibri"/>
              </a:rPr>
              <a:t>16-lane vector ALU</a:t>
            </a:r>
            <a:endParaRPr b="0" lang="en-US" sz="1800" spc="-1" strike="noStrike">
              <a:latin typeface="Arial"/>
            </a:endParaRPr>
          </a:p>
        </p:txBody>
      </p:sp>
      <p:sp>
        <p:nvSpPr>
          <p:cNvPr id="1019" name="CustomShape 22"/>
          <p:cNvSpPr/>
          <p:nvPr/>
        </p:nvSpPr>
        <p:spPr>
          <a:xfrm rot="5400000">
            <a:off x="7756200" y="65880"/>
            <a:ext cx="377280" cy="4330080"/>
          </a:xfrm>
          <a:prstGeom prst="leftBrace">
            <a:avLst>
              <a:gd name="adj1" fmla="val 64336"/>
              <a:gd name="adj2" fmla="val 50000"/>
            </a:avLst>
          </a:prstGeom>
          <a:noFill/>
          <a:ln w="19080">
            <a:solidFill>
              <a:schemeClr val="bg1"/>
            </a:solidFill>
            <a:round/>
          </a:ln>
        </p:spPr>
        <p:style>
          <a:lnRef idx="1">
            <a:schemeClr val="accent1"/>
          </a:lnRef>
          <a:fillRef idx="0">
            <a:schemeClr val="accent1"/>
          </a:fillRef>
          <a:effectRef idx="0">
            <a:schemeClr val="accent1"/>
          </a:effectRef>
          <a:fontRef idx="minor"/>
        </p:style>
      </p:sp>
      <p:sp>
        <p:nvSpPr>
          <p:cNvPr id="1020" name="CustomShape 23"/>
          <p:cNvSpPr/>
          <p:nvPr/>
        </p:nvSpPr>
        <p:spPr>
          <a:xfrm>
            <a:off x="5982120" y="38671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0</a:t>
            </a:r>
            <a:endParaRPr b="0" lang="en-US" sz="1800" spc="-1" strike="noStrike">
              <a:latin typeface="Arial"/>
            </a:endParaRPr>
          </a:p>
        </p:txBody>
      </p:sp>
      <p:sp>
        <p:nvSpPr>
          <p:cNvPr id="1021" name="CustomShape 24"/>
          <p:cNvSpPr/>
          <p:nvPr/>
        </p:nvSpPr>
        <p:spPr>
          <a:xfrm>
            <a:off x="6994440" y="38671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1</a:t>
            </a:r>
            <a:endParaRPr b="0" lang="en-US" sz="1800" spc="-1" strike="noStrike">
              <a:latin typeface="Arial"/>
            </a:endParaRPr>
          </a:p>
        </p:txBody>
      </p:sp>
      <p:sp>
        <p:nvSpPr>
          <p:cNvPr id="1022" name="CustomShape 25"/>
          <p:cNvSpPr/>
          <p:nvPr/>
        </p:nvSpPr>
        <p:spPr>
          <a:xfrm>
            <a:off x="8006400" y="38671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2</a:t>
            </a:r>
            <a:endParaRPr b="0" lang="en-US" sz="1800" spc="-1" strike="noStrike">
              <a:latin typeface="Arial"/>
            </a:endParaRPr>
          </a:p>
        </p:txBody>
      </p:sp>
      <p:sp>
        <p:nvSpPr>
          <p:cNvPr id="1023" name="CustomShape 26"/>
          <p:cNvSpPr/>
          <p:nvPr/>
        </p:nvSpPr>
        <p:spPr>
          <a:xfrm>
            <a:off x="9018720" y="38671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3</a:t>
            </a:r>
            <a:endParaRPr b="0" lang="en-US" sz="1800" spc="-1" strike="noStrike">
              <a:latin typeface="Arial"/>
            </a:endParaRPr>
          </a:p>
        </p:txBody>
      </p:sp>
      <p:sp>
        <p:nvSpPr>
          <p:cNvPr id="1024" name="CustomShape 27"/>
          <p:cNvSpPr/>
          <p:nvPr/>
        </p:nvSpPr>
        <p:spPr>
          <a:xfrm>
            <a:off x="5982120" y="48769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4</a:t>
            </a:r>
            <a:endParaRPr b="0" lang="en-US" sz="1800" spc="-1" strike="noStrike">
              <a:latin typeface="Arial"/>
            </a:endParaRPr>
          </a:p>
        </p:txBody>
      </p:sp>
      <p:sp>
        <p:nvSpPr>
          <p:cNvPr id="1025" name="CustomShape 28"/>
          <p:cNvSpPr/>
          <p:nvPr/>
        </p:nvSpPr>
        <p:spPr>
          <a:xfrm>
            <a:off x="6994440" y="48769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5</a:t>
            </a:r>
            <a:endParaRPr b="0" lang="en-US" sz="1800" spc="-1" strike="noStrike">
              <a:latin typeface="Arial"/>
            </a:endParaRPr>
          </a:p>
        </p:txBody>
      </p:sp>
      <p:sp>
        <p:nvSpPr>
          <p:cNvPr id="1026" name="CustomShape 29"/>
          <p:cNvSpPr/>
          <p:nvPr/>
        </p:nvSpPr>
        <p:spPr>
          <a:xfrm>
            <a:off x="8006400" y="48769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6</a:t>
            </a:r>
            <a:endParaRPr b="0" lang="en-US" sz="1800" spc="-1" strike="noStrike">
              <a:latin typeface="Arial"/>
            </a:endParaRPr>
          </a:p>
        </p:txBody>
      </p:sp>
      <p:sp>
        <p:nvSpPr>
          <p:cNvPr id="1027" name="CustomShape 30"/>
          <p:cNvSpPr/>
          <p:nvPr/>
        </p:nvSpPr>
        <p:spPr>
          <a:xfrm>
            <a:off x="9018720" y="4876920"/>
            <a:ext cx="9028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7</a:t>
            </a:r>
            <a:endParaRPr b="0" lang="en-US" sz="1800" spc="-1" strike="noStrike">
              <a:latin typeface="Arial"/>
            </a:endParaRPr>
          </a:p>
        </p:txBody>
      </p:sp>
      <p:sp>
        <p:nvSpPr>
          <p:cNvPr id="1028" name="CustomShape 31"/>
          <p:cNvSpPr/>
          <p:nvPr/>
        </p:nvSpPr>
        <p:spPr>
          <a:xfrm>
            <a:off x="5981760" y="3871440"/>
            <a:ext cx="39394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0</a:t>
            </a:r>
            <a:endParaRPr b="0" lang="en-US" sz="1800" spc="-1" strike="noStrike">
              <a:latin typeface="Arial"/>
            </a:endParaRPr>
          </a:p>
        </p:txBody>
      </p:sp>
      <p:sp>
        <p:nvSpPr>
          <p:cNvPr id="1029" name="CustomShape 32"/>
          <p:cNvSpPr/>
          <p:nvPr/>
        </p:nvSpPr>
        <p:spPr>
          <a:xfrm>
            <a:off x="5982120" y="4872600"/>
            <a:ext cx="3939480" cy="902880"/>
          </a:xfrm>
          <a:prstGeom prst="rect">
            <a:avLst/>
          </a:prstGeom>
          <a:solidFill>
            <a:srgbClr val="ff7bac"/>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en-US" sz="1800" spc="-1" strike="noStrike" cap="all">
                <a:solidFill>
                  <a:srgbClr val="ffffff"/>
                </a:solidFill>
                <a:latin typeface="Calibri"/>
              </a:rPr>
              <a:t>Wave 1</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261" dur="indefinite" restart="never" nodeType="tmRoot">
          <p:childTnLst>
            <p:seq>
              <p:cTn id="262" dur="indefinite" nodeType="mainSeq">
                <p:childTnLst>
                  <p:par>
                    <p:cTn id="263" fill="hold">
                      <p:stCondLst>
                        <p:cond delay="0"/>
                      </p:stCondLst>
                      <p:childTnLst>
                        <p:par>
                          <p:cTn id="264" fill="hold">
                            <p:stCondLst>
                              <p:cond delay="0"/>
                            </p:stCondLst>
                            <p:childTnLst>
                              <p:par>
                                <p:cTn id="265" nodeType="withEffect" fill="hold" presetClass="exit" presetID="10">
                                  <p:stCondLst>
                                    <p:cond delay="0"/>
                                  </p:stCondLst>
                                  <p:childTnLst>
                                    <p:animEffect filter="fade" transition="out">
                                      <p:cBhvr additive="repl">
                                        <p:cTn id="266" dur="500"/>
                                        <p:tgtEl>
                                          <p:spTgt spid="1020"/>
                                        </p:tgtEl>
                                      </p:cBhvr>
                                    </p:animEffect>
                                    <p:set>
                                      <p:cBhvr>
                                        <p:cTn id="267" dur="1" fill="hold">
                                          <p:stCondLst>
                                            <p:cond delay="499"/>
                                          </p:stCondLst>
                                        </p:cTn>
                                        <p:tgtEl>
                                          <p:spTgt spid="1020"/>
                                        </p:tgtEl>
                                        <p:attrNameLst>
                                          <p:attrName>style.visibility</p:attrName>
                                        </p:attrNameLst>
                                      </p:cBhvr>
                                      <p:to>
                                        <p:strVal val="hidden"/>
                                      </p:to>
                                    </p:set>
                                  </p:childTnLst>
                                </p:cTn>
                              </p:par>
                              <p:par>
                                <p:cTn id="268" nodeType="withEffect" fill="hold" presetClass="exit" presetID="10">
                                  <p:stCondLst>
                                    <p:cond delay="0"/>
                                  </p:stCondLst>
                                  <p:childTnLst>
                                    <p:animEffect filter="fade" transition="out">
                                      <p:cBhvr additive="repl">
                                        <p:cTn id="269" dur="500"/>
                                        <p:tgtEl>
                                          <p:spTgt spid="1021"/>
                                        </p:tgtEl>
                                      </p:cBhvr>
                                    </p:animEffect>
                                    <p:set>
                                      <p:cBhvr>
                                        <p:cTn id="270" dur="1" fill="hold">
                                          <p:stCondLst>
                                            <p:cond delay="499"/>
                                          </p:stCondLst>
                                        </p:cTn>
                                        <p:tgtEl>
                                          <p:spTgt spid="1021"/>
                                        </p:tgtEl>
                                        <p:attrNameLst>
                                          <p:attrName>style.visibility</p:attrName>
                                        </p:attrNameLst>
                                      </p:cBhvr>
                                      <p:to>
                                        <p:strVal val="hidden"/>
                                      </p:to>
                                    </p:set>
                                  </p:childTnLst>
                                </p:cTn>
                              </p:par>
                              <p:par>
                                <p:cTn id="271" nodeType="withEffect" fill="hold" presetClass="exit" presetID="10">
                                  <p:stCondLst>
                                    <p:cond delay="0"/>
                                  </p:stCondLst>
                                  <p:childTnLst>
                                    <p:animEffect filter="fade" transition="out">
                                      <p:cBhvr additive="repl">
                                        <p:cTn id="272" dur="500"/>
                                        <p:tgtEl>
                                          <p:spTgt spid="1022"/>
                                        </p:tgtEl>
                                      </p:cBhvr>
                                    </p:animEffect>
                                    <p:set>
                                      <p:cBhvr>
                                        <p:cTn id="273" dur="1" fill="hold">
                                          <p:stCondLst>
                                            <p:cond delay="499"/>
                                          </p:stCondLst>
                                        </p:cTn>
                                        <p:tgtEl>
                                          <p:spTgt spid="1022"/>
                                        </p:tgtEl>
                                        <p:attrNameLst>
                                          <p:attrName>style.visibility</p:attrName>
                                        </p:attrNameLst>
                                      </p:cBhvr>
                                      <p:to>
                                        <p:strVal val="hidden"/>
                                      </p:to>
                                    </p:set>
                                  </p:childTnLst>
                                </p:cTn>
                              </p:par>
                              <p:par>
                                <p:cTn id="274" nodeType="withEffect" fill="hold" presetClass="exit" presetID="10">
                                  <p:stCondLst>
                                    <p:cond delay="0"/>
                                  </p:stCondLst>
                                  <p:childTnLst>
                                    <p:animEffect filter="fade" transition="out">
                                      <p:cBhvr additive="repl">
                                        <p:cTn id="275" dur="500"/>
                                        <p:tgtEl>
                                          <p:spTgt spid="1023"/>
                                        </p:tgtEl>
                                      </p:cBhvr>
                                    </p:animEffect>
                                    <p:set>
                                      <p:cBhvr>
                                        <p:cTn id="276" dur="1" fill="hold">
                                          <p:stCondLst>
                                            <p:cond delay="499"/>
                                          </p:stCondLst>
                                        </p:cTn>
                                        <p:tgtEl>
                                          <p:spTgt spid="1023"/>
                                        </p:tgtEl>
                                        <p:attrNameLst>
                                          <p:attrName>style.visibility</p:attrName>
                                        </p:attrNameLst>
                                      </p:cBhvr>
                                      <p:to>
                                        <p:strVal val="hidden"/>
                                      </p:to>
                                    </p:set>
                                  </p:childTnLst>
                                </p:cTn>
                              </p:par>
                              <p:par>
                                <p:cTn id="277" nodeType="withEffect" fill="hold" presetClass="exit" presetID="10">
                                  <p:stCondLst>
                                    <p:cond delay="0"/>
                                  </p:stCondLst>
                                  <p:childTnLst>
                                    <p:animEffect filter="fade" transition="out">
                                      <p:cBhvr additive="repl">
                                        <p:cTn id="278" dur="500"/>
                                        <p:tgtEl>
                                          <p:spTgt spid="1024"/>
                                        </p:tgtEl>
                                      </p:cBhvr>
                                    </p:animEffect>
                                    <p:set>
                                      <p:cBhvr>
                                        <p:cTn id="279" dur="1" fill="hold">
                                          <p:stCondLst>
                                            <p:cond delay="499"/>
                                          </p:stCondLst>
                                        </p:cTn>
                                        <p:tgtEl>
                                          <p:spTgt spid="1024"/>
                                        </p:tgtEl>
                                        <p:attrNameLst>
                                          <p:attrName>style.visibility</p:attrName>
                                        </p:attrNameLst>
                                      </p:cBhvr>
                                      <p:to>
                                        <p:strVal val="hidden"/>
                                      </p:to>
                                    </p:set>
                                  </p:childTnLst>
                                </p:cTn>
                              </p:par>
                              <p:par>
                                <p:cTn id="280" nodeType="withEffect" fill="hold" presetClass="exit" presetID="10">
                                  <p:stCondLst>
                                    <p:cond delay="0"/>
                                  </p:stCondLst>
                                  <p:childTnLst>
                                    <p:animEffect filter="fade" transition="out">
                                      <p:cBhvr additive="repl">
                                        <p:cTn id="281" dur="500"/>
                                        <p:tgtEl>
                                          <p:spTgt spid="1025"/>
                                        </p:tgtEl>
                                      </p:cBhvr>
                                    </p:animEffect>
                                    <p:set>
                                      <p:cBhvr>
                                        <p:cTn id="282" dur="1" fill="hold">
                                          <p:stCondLst>
                                            <p:cond delay="499"/>
                                          </p:stCondLst>
                                        </p:cTn>
                                        <p:tgtEl>
                                          <p:spTgt spid="1025"/>
                                        </p:tgtEl>
                                        <p:attrNameLst>
                                          <p:attrName>style.visibility</p:attrName>
                                        </p:attrNameLst>
                                      </p:cBhvr>
                                      <p:to>
                                        <p:strVal val="hidden"/>
                                      </p:to>
                                    </p:set>
                                  </p:childTnLst>
                                </p:cTn>
                              </p:par>
                              <p:par>
                                <p:cTn id="283" nodeType="withEffect" fill="hold" presetClass="exit" presetID="10">
                                  <p:stCondLst>
                                    <p:cond delay="0"/>
                                  </p:stCondLst>
                                  <p:childTnLst>
                                    <p:animEffect filter="fade" transition="out">
                                      <p:cBhvr additive="repl">
                                        <p:cTn id="284" dur="500"/>
                                        <p:tgtEl>
                                          <p:spTgt spid="1026"/>
                                        </p:tgtEl>
                                      </p:cBhvr>
                                    </p:animEffect>
                                    <p:set>
                                      <p:cBhvr>
                                        <p:cTn id="285" dur="1" fill="hold">
                                          <p:stCondLst>
                                            <p:cond delay="499"/>
                                          </p:stCondLst>
                                        </p:cTn>
                                        <p:tgtEl>
                                          <p:spTgt spid="1026"/>
                                        </p:tgtEl>
                                        <p:attrNameLst>
                                          <p:attrName>style.visibility</p:attrName>
                                        </p:attrNameLst>
                                      </p:cBhvr>
                                      <p:to>
                                        <p:strVal val="hidden"/>
                                      </p:to>
                                    </p:set>
                                  </p:childTnLst>
                                </p:cTn>
                              </p:par>
                              <p:par>
                                <p:cTn id="286" nodeType="withEffect" fill="hold" presetClass="exit" presetID="10">
                                  <p:stCondLst>
                                    <p:cond delay="0"/>
                                  </p:stCondLst>
                                  <p:childTnLst>
                                    <p:animEffect filter="fade" transition="out">
                                      <p:cBhvr additive="repl">
                                        <p:cTn id="287" dur="500"/>
                                        <p:tgtEl>
                                          <p:spTgt spid="1027"/>
                                        </p:tgtEl>
                                      </p:cBhvr>
                                    </p:animEffect>
                                    <p:set>
                                      <p:cBhvr>
                                        <p:cTn id="288" dur="1" fill="hold">
                                          <p:stCondLst>
                                            <p:cond delay="499"/>
                                          </p:stCondLst>
                                        </p:cTn>
                                        <p:tgtEl>
                                          <p:spTgt spid="1027"/>
                                        </p:tgtEl>
                                        <p:attrNameLst>
                                          <p:attrName>style.visibility</p:attrName>
                                        </p:attrNameLst>
                                      </p:cBhvr>
                                      <p:to>
                                        <p:strVal val="hidden"/>
                                      </p:to>
                                    </p:set>
                                  </p:childTnLst>
                                </p:cTn>
                              </p:par>
                              <p:par>
                                <p:cTn id="289" nodeType="withEffect" fill="hold" presetClass="entr" presetID="10">
                                  <p:stCondLst>
                                    <p:cond delay="0"/>
                                  </p:stCondLst>
                                  <p:childTnLst>
                                    <p:set>
                                      <p:cBhvr>
                                        <p:cTn id="290" dur="1" fill="hold">
                                          <p:stCondLst>
                                            <p:cond delay="0"/>
                                          </p:stCondLst>
                                        </p:cTn>
                                        <p:tgtEl>
                                          <p:spTgt spid="1028"/>
                                        </p:tgtEl>
                                        <p:attrNameLst>
                                          <p:attrName>style.visibility</p:attrName>
                                        </p:attrNameLst>
                                      </p:cBhvr>
                                      <p:to>
                                        <p:strVal val="visible"/>
                                      </p:to>
                                    </p:set>
                                    <p:animEffect filter="fade" transition="in">
                                      <p:cBhvr additive="repl">
                                        <p:cTn id="291" dur="500"/>
                                        <p:tgtEl>
                                          <p:spTgt spid="1028"/>
                                        </p:tgtEl>
                                      </p:cBhvr>
                                    </p:animEffect>
                                  </p:childTnLst>
                                </p:cTn>
                              </p:par>
                              <p:par>
                                <p:cTn id="292" nodeType="withEffect" fill="hold" presetClass="entr" presetID="10">
                                  <p:stCondLst>
                                    <p:cond delay="0"/>
                                  </p:stCondLst>
                                  <p:childTnLst>
                                    <p:set>
                                      <p:cBhvr>
                                        <p:cTn id="293" dur="1" fill="hold">
                                          <p:stCondLst>
                                            <p:cond delay="0"/>
                                          </p:stCondLst>
                                        </p:cTn>
                                        <p:tgtEl>
                                          <p:spTgt spid="1029"/>
                                        </p:tgtEl>
                                        <p:attrNameLst>
                                          <p:attrName>style.visibility</p:attrName>
                                        </p:attrNameLst>
                                      </p:cBhvr>
                                      <p:to>
                                        <p:strVal val="visible"/>
                                      </p:to>
                                    </p:set>
                                    <p:animEffect filter="fade" transition="in">
                                      <p:cBhvr additive="repl">
                                        <p:cTn id="294" dur="500"/>
                                        <p:tgtEl>
                                          <p:spTgt spid="10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TextShape 1"/>
          <p:cNvSpPr txBox="1"/>
          <p:nvPr/>
        </p:nvSpPr>
        <p:spPr>
          <a:xfrm>
            <a:off x="365760" y="1380960"/>
            <a:ext cx="11449800" cy="4937400"/>
          </a:xfrm>
          <a:prstGeom prst="rect">
            <a:avLst/>
          </a:prstGeom>
          <a:noFill/>
          <a:ln>
            <a:noFill/>
          </a:ln>
        </p:spPr>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Several traces from UE4 will be shown</a:t>
            </a:r>
            <a:endParaRPr b="0" lang="en-US" sz="2000" spc="-1" strike="noStrike">
              <a:solidFill>
                <a:srgbClr val="ffffff"/>
              </a:solidFill>
              <a:latin typeface="Calibri"/>
            </a:endParaRPr>
          </a:p>
        </p:txBody>
      </p:sp>
      <p:sp>
        <p:nvSpPr>
          <p:cNvPr id="1031" name="TextShape 2"/>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Live Demo</a:t>
            </a:r>
            <a:endParaRPr b="0" lang="en-US" sz="1600" spc="-1" strike="noStrike">
              <a:solidFill>
                <a:srgbClr val="ffffff"/>
              </a:solidFill>
              <a:latin typeface="Calibri"/>
            </a:endParaRPr>
          </a:p>
        </p:txBody>
      </p:sp>
      <p:sp>
        <p:nvSpPr>
          <p:cNvPr id="1032" name="TextShape 3"/>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Wavefront Occupancy</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TextShape 1"/>
          <p:cNvSpPr txBox="1"/>
          <p:nvPr/>
        </p:nvSpPr>
        <p:spPr>
          <a:xfrm>
            <a:off x="365760" y="1380960"/>
            <a:ext cx="11449800" cy="4937400"/>
          </a:xfrm>
          <a:prstGeom prst="rect">
            <a:avLst/>
          </a:prstGeom>
          <a:noFill/>
          <a:ln>
            <a:noFill/>
          </a:ln>
        </p:spPr>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One slide on why, if lower VGPR usage is desirable, why doesn’t the AMD driver shader compiler just force lower VGPR usage</a:t>
            </a:r>
            <a:endParaRPr b="0" lang="en-US" sz="2000" spc="-1" strike="noStrike">
              <a:solidFill>
                <a:srgbClr val="ffffff"/>
              </a:solidFill>
              <a:latin typeface="Calibri"/>
            </a:endParaRPr>
          </a:p>
        </p:txBody>
      </p:sp>
      <p:sp>
        <p:nvSpPr>
          <p:cNvPr id="1034" name="TextShape 2"/>
          <p:cNvSpPr txBox="1"/>
          <p:nvPr/>
        </p:nvSpPr>
        <p:spPr>
          <a:xfrm>
            <a:off x="365760" y="752400"/>
            <a:ext cx="10423800" cy="285480"/>
          </a:xfrm>
          <a:prstGeom prst="rect">
            <a:avLst/>
          </a:prstGeom>
          <a:noFill/>
          <a:ln>
            <a:noFill/>
          </a:ln>
        </p:spPr>
        <p:txBody>
          <a:bodyPr lIns="0" rIns="0" tIns="0" bIns="0">
            <a:noAutofit/>
          </a:bodyPr>
          <a:p>
            <a:endParaRPr b="0" lang="en-US" sz="2000" spc="-1" strike="noStrike">
              <a:solidFill>
                <a:srgbClr val="ffffff"/>
              </a:solidFill>
              <a:latin typeface="Calibri"/>
            </a:endParaRPr>
          </a:p>
        </p:txBody>
      </p:sp>
      <p:sp>
        <p:nvSpPr>
          <p:cNvPr id="1035" name="TextShape 3"/>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WavefronT Occupancy</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6" name="Content Placeholder 8" descr=""/>
          <p:cNvPicPr/>
          <p:nvPr/>
        </p:nvPicPr>
        <p:blipFill>
          <a:blip r:embed="rId1"/>
          <a:stretch/>
        </p:blipFill>
        <p:spPr>
          <a:xfrm>
            <a:off x="2574000" y="1380960"/>
            <a:ext cx="7032600" cy="4936680"/>
          </a:xfrm>
          <a:prstGeom prst="rect">
            <a:avLst/>
          </a:prstGeom>
          <a:ln>
            <a:noFill/>
          </a:ln>
        </p:spPr>
      </p:pic>
      <p:sp>
        <p:nvSpPr>
          <p:cNvPr id="1037"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Refer to the built-in help for more information</a:t>
            </a:r>
            <a:endParaRPr b="0" lang="en-US" sz="1600" spc="-1" strike="noStrike">
              <a:solidFill>
                <a:srgbClr val="ffffff"/>
              </a:solidFill>
              <a:latin typeface="Calibri"/>
            </a:endParaRPr>
          </a:p>
        </p:txBody>
      </p:sp>
      <p:sp>
        <p:nvSpPr>
          <p:cNvPr id="1038"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Radeon GPU Profiler</a:t>
            </a:r>
            <a:endParaRPr b="0" lang="en-US" sz="2400" spc="-1" strike="noStrike">
              <a:solidFill>
                <a:srgbClr val="000000"/>
              </a:solidFill>
              <a:latin typeface="Calibri"/>
            </a:endParaRPr>
          </a:p>
        </p:txBody>
      </p:sp>
      <p:pic>
        <p:nvPicPr>
          <p:cNvPr id="1039" name="Content Placeholder 8" descr=""/>
          <p:cNvPicPr/>
          <p:nvPr/>
        </p:nvPicPr>
        <p:blipFill>
          <a:blip r:embed="rId2"/>
          <a:stretch/>
        </p:blipFill>
        <p:spPr>
          <a:xfrm>
            <a:off x="2574000" y="1380960"/>
            <a:ext cx="7032600" cy="4936680"/>
          </a:xfrm>
          <a:prstGeom prst="rect">
            <a:avLst/>
          </a:prstGeom>
          <a:ln>
            <a:noFill/>
          </a:ln>
        </p:spPr>
      </p:pic>
      <p:pic>
        <p:nvPicPr>
          <p:cNvPr id="1040" name="Picture 10" descr=""/>
          <p:cNvPicPr/>
          <p:nvPr/>
        </p:nvPicPr>
        <p:blipFill>
          <a:blip r:embed="rId3"/>
          <a:stretch/>
        </p:blipFill>
        <p:spPr>
          <a:xfrm>
            <a:off x="6052320" y="5539680"/>
            <a:ext cx="235080" cy="329400"/>
          </a:xfrm>
          <a:prstGeom prst="rect">
            <a:avLst/>
          </a:prstGeom>
          <a:ln>
            <a:noFill/>
          </a:ln>
        </p:spPr>
      </p:pic>
      <p:sp>
        <p:nvSpPr>
          <p:cNvPr id="1041" name="CustomShape 3"/>
          <p:cNvSpPr/>
          <p:nvPr/>
        </p:nvSpPr>
        <p:spPr>
          <a:xfrm flipH="1">
            <a:off x="3216240" y="1416960"/>
            <a:ext cx="1058400" cy="736920"/>
          </a:xfrm>
          <a:prstGeom prst="rightArrow">
            <a:avLst>
              <a:gd name="adj1" fmla="val 50000"/>
              <a:gd name="adj2" fmla="val 50000"/>
            </a:avLst>
          </a:prstGeom>
          <a:solidFill>
            <a:srgbClr val="e00031"/>
          </a:solidFill>
          <a:ln w="9360">
            <a:noFill/>
          </a:ln>
        </p:spPr>
        <p:style>
          <a:lnRef idx="0"/>
          <a:fillRef idx="0"/>
          <a:effectRef idx="0"/>
          <a:fontRef idx="minor"/>
        </p:style>
        <p:txBody>
          <a:bodyPr lIns="0" rIns="0" tIns="0" bIns="0" anchor="ctr" anchorCtr="1">
            <a:noAutofit/>
          </a:bodyPr>
          <a:p>
            <a:pPr algn="ctr">
              <a:lnSpc>
                <a:spcPct val="100000"/>
              </a:lnSpc>
            </a:pPr>
            <a:r>
              <a:rPr b="0" lang="en-US" sz="1800" spc="-1" strike="noStrike">
                <a:solidFill>
                  <a:srgbClr val="ffffff"/>
                </a:solidFill>
                <a:latin typeface="Effra"/>
              </a:rPr>
              <a:t>Help</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295" dur="indefinite" restart="never" nodeType="tmRoot">
          <p:childTnLst>
            <p:seq>
              <p:cTn id="296" dur="indefinite" nodeType="mainSeq">
                <p:childTnLst>
                  <p:par>
                    <p:cTn id="297" fill="hold">
                      <p:stCondLst>
                        <p:cond delay="indefinite"/>
                      </p:stCondLst>
                      <p:childTnLst>
                        <p:par>
                          <p:cTn id="298" fill="hold">
                            <p:stCondLst>
                              <p:cond delay="0"/>
                            </p:stCondLst>
                            <p:childTnLst>
                              <p:par>
                                <p:cTn id="299" nodeType="clickEffect" fill="hold" presetClass="entr" presetID="10">
                                  <p:stCondLst>
                                    <p:cond delay="0"/>
                                  </p:stCondLst>
                                  <p:childTnLst>
                                    <p:set>
                                      <p:cBhvr>
                                        <p:cTn id="300" dur="1" fill="hold">
                                          <p:stCondLst>
                                            <p:cond delay="0"/>
                                          </p:stCondLst>
                                        </p:cTn>
                                        <p:tgtEl>
                                          <p:spTgt spid="1039"/>
                                        </p:tgtEl>
                                        <p:attrNameLst>
                                          <p:attrName>style.visibility</p:attrName>
                                        </p:attrNameLst>
                                      </p:cBhvr>
                                      <p:to>
                                        <p:strVal val="visible"/>
                                      </p:to>
                                    </p:set>
                                    <p:animEffect filter="fade" transition="in">
                                      <p:cBhvr additive="repl">
                                        <p:cTn id="301" dur="250"/>
                                        <p:tgtEl>
                                          <p:spTgt spid="1039"/>
                                        </p:tgtEl>
                                      </p:cBhvr>
                                    </p:animEffect>
                                  </p:childTnLst>
                                </p:cTn>
                              </p:par>
                              <p:par>
                                <p:cTn id="302" nodeType="withEffect" fill="hold" presetClass="entr" presetID="10">
                                  <p:stCondLst>
                                    <p:cond delay="0"/>
                                  </p:stCondLst>
                                  <p:childTnLst>
                                    <p:set>
                                      <p:cBhvr>
                                        <p:cTn id="303" dur="1" fill="hold">
                                          <p:stCondLst>
                                            <p:cond delay="0"/>
                                          </p:stCondLst>
                                        </p:cTn>
                                        <p:tgtEl>
                                          <p:spTgt spid="1040"/>
                                        </p:tgtEl>
                                        <p:attrNameLst>
                                          <p:attrName>style.visibility</p:attrName>
                                        </p:attrNameLst>
                                      </p:cBhvr>
                                      <p:to>
                                        <p:strVal val="visible"/>
                                      </p:to>
                                    </p:set>
                                    <p:animEffect filter="fade" transition="in">
                                      <p:cBhvr additive="repl">
                                        <p:cTn id="304" dur="500"/>
                                        <p:tgtEl>
                                          <p:spTgt spid="1040"/>
                                        </p:tgtEl>
                                      </p:cBhvr>
                                    </p:animEffec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0">
                                  <p:stCondLst>
                                    <p:cond delay="0"/>
                                  </p:stCondLst>
                                  <p:childTnLst>
                                    <p:set>
                                      <p:cBhvr>
                                        <p:cTn id="308" dur="1" fill="hold">
                                          <p:stCondLst>
                                            <p:cond delay="0"/>
                                          </p:stCondLst>
                                        </p:cTn>
                                        <p:tgtEl>
                                          <p:spTgt spid="1041"/>
                                        </p:tgtEl>
                                        <p:attrNameLst>
                                          <p:attrName>style.visibility</p:attrName>
                                        </p:attrNameLst>
                                      </p:cBhvr>
                                      <p:to>
                                        <p:strVal val="visible"/>
                                      </p:to>
                                    </p:set>
                                    <p:animEffect filter="fade" transition="in">
                                      <p:cBhvr additive="repl">
                                        <p:cTn id="309" dur="500"/>
                                        <p:tgtEl>
                                          <p:spTgt spid="10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Refer to the built-in help for more information</a:t>
            </a:r>
            <a:endParaRPr b="0" lang="en-US" sz="1600" spc="-1" strike="noStrike">
              <a:solidFill>
                <a:srgbClr val="ffffff"/>
              </a:solidFill>
              <a:latin typeface="Calibri"/>
            </a:endParaRPr>
          </a:p>
        </p:txBody>
      </p:sp>
      <p:sp>
        <p:nvSpPr>
          <p:cNvPr id="1043"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Radeon GPU Profiler</a:t>
            </a:r>
            <a:endParaRPr b="0" lang="en-US" sz="2400" spc="-1" strike="noStrike">
              <a:solidFill>
                <a:srgbClr val="000000"/>
              </a:solidFill>
              <a:latin typeface="Calibri"/>
            </a:endParaRPr>
          </a:p>
        </p:txBody>
      </p:sp>
      <p:pic>
        <p:nvPicPr>
          <p:cNvPr id="1044" name="Content Placeholder 6" descr=""/>
          <p:cNvPicPr/>
          <p:nvPr/>
        </p:nvPicPr>
        <p:blipFill>
          <a:blip r:embed="rId1"/>
          <a:stretch/>
        </p:blipFill>
        <p:spPr>
          <a:xfrm>
            <a:off x="2271600" y="1380960"/>
            <a:ext cx="7637760" cy="49366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474120" y="1875600"/>
            <a:ext cx="8435160" cy="1811520"/>
          </a:xfrm>
          <a:prstGeom prst="rect">
            <a:avLst/>
          </a:prstGeom>
          <a:noFill/>
          <a:ln>
            <a:noFill/>
          </a:ln>
        </p:spPr>
        <p:txBody>
          <a:bodyPr rIns="0" tIns="0" bIns="0" anchor="b">
            <a:noAutofit/>
          </a:bodyPr>
          <a:p>
            <a:pPr>
              <a:lnSpc>
                <a:spcPct val="100000"/>
              </a:lnSpc>
            </a:pPr>
            <a:r>
              <a:rPr b="0" lang="en-US" sz="5400" spc="-1" strike="noStrike" cap="all">
                <a:solidFill>
                  <a:srgbClr val="ffffff"/>
                </a:solidFill>
                <a:latin typeface="Calibri"/>
              </a:rPr>
              <a:t>Radeon GPU Profiler walkthrough</a:t>
            </a:r>
            <a:endParaRPr b="0" lang="en-US" sz="5400" spc="-1" strike="noStrike">
              <a:solidFill>
                <a:srgbClr val="000000"/>
              </a:solidFill>
              <a:latin typeface="Calibri"/>
            </a:endParaRPr>
          </a:p>
        </p:txBody>
      </p:sp>
      <p:sp>
        <p:nvSpPr>
          <p:cNvPr id="321" name="TextShape 2"/>
          <p:cNvSpPr txBox="1"/>
          <p:nvPr/>
        </p:nvSpPr>
        <p:spPr>
          <a:xfrm>
            <a:off x="474840" y="4063320"/>
            <a:ext cx="6555960" cy="1199880"/>
          </a:xfrm>
          <a:prstGeom prst="rect">
            <a:avLst/>
          </a:prstGeom>
          <a:noFill/>
          <a:ln>
            <a:noFill/>
          </a:ln>
        </p:spPr>
        <p:txBody>
          <a:bodyPr rIns="0">
            <a:noAutofit/>
          </a:bodyPr>
          <a:p>
            <a:pPr>
              <a:lnSpc>
                <a:spcPct val="100000"/>
              </a:lnSpc>
              <a:spcBef>
                <a:spcPts val="799"/>
              </a:spcBef>
            </a:pPr>
            <a:r>
              <a:rPr b="0" lang="en-US" sz="2800" spc="-1" strike="noStrike">
                <a:solidFill>
                  <a:srgbClr val="ffffff"/>
                </a:solidFill>
                <a:latin typeface="Calibri"/>
              </a:rPr>
              <a:t>With examples from UE4 Vulkan</a:t>
            </a:r>
            <a:endParaRPr b="0" lang="en-US" sz="2800" spc="-1" strike="noStrike">
              <a:solidFill>
                <a:srgbClr val="ffffff"/>
              </a:solidFill>
              <a:latin typeface="Calibri"/>
            </a:endParaRPr>
          </a:p>
          <a:p>
            <a:pPr>
              <a:lnSpc>
                <a:spcPct val="100000"/>
              </a:lnSpc>
              <a:spcBef>
                <a:spcPts val="799"/>
              </a:spcBef>
            </a:pPr>
            <a:r>
              <a:rPr b="0" lang="en-US" sz="2800" spc="-1" strike="noStrike">
                <a:solidFill>
                  <a:srgbClr val="ffffff"/>
                </a:solidFill>
                <a:latin typeface="Calibri"/>
              </a:rPr>
              <a:t>Jason Stewart (AMD)</a:t>
            </a:r>
            <a:endParaRPr b="0" lang="en-US" sz="2800" spc="-1" strike="noStrike">
              <a:solidFill>
                <a:srgbClr val="ffffff"/>
              </a:solidFill>
              <a:latin typeface="Calibri"/>
            </a:endParaRPr>
          </a:p>
        </p:txBody>
      </p:sp>
      <p:grpSp>
        <p:nvGrpSpPr>
          <p:cNvPr id="322" name="Group 3"/>
          <p:cNvGrpSpPr/>
          <p:nvPr/>
        </p:nvGrpSpPr>
        <p:grpSpPr>
          <a:xfrm>
            <a:off x="474120" y="1875240"/>
            <a:ext cx="6896520" cy="2010960"/>
            <a:chOff x="474120" y="1875240"/>
            <a:chExt cx="6896520" cy="2010960"/>
          </a:xfrm>
        </p:grpSpPr>
        <p:sp>
          <p:nvSpPr>
            <p:cNvPr id="323" name="Line 4"/>
            <p:cNvSpPr/>
            <p:nvPr/>
          </p:nvSpPr>
          <p:spPr>
            <a:xfrm>
              <a:off x="474120" y="1875240"/>
              <a:ext cx="6896520" cy="0"/>
            </a:xfrm>
            <a:prstGeom prst="line">
              <a:avLst/>
            </a:prstGeom>
            <a:ln w="38160">
              <a:solidFill>
                <a:srgbClr val="e00031"/>
              </a:solidFill>
              <a:round/>
            </a:ln>
          </p:spPr>
          <p:style>
            <a:lnRef idx="1">
              <a:schemeClr val="accent1"/>
            </a:lnRef>
            <a:fillRef idx="0">
              <a:schemeClr val="accent1"/>
            </a:fillRef>
            <a:effectRef idx="0">
              <a:schemeClr val="accent1"/>
            </a:effectRef>
            <a:fontRef idx="minor"/>
          </p:style>
        </p:sp>
        <p:sp>
          <p:nvSpPr>
            <p:cNvPr id="324" name="Line 5"/>
            <p:cNvSpPr/>
            <p:nvPr/>
          </p:nvSpPr>
          <p:spPr>
            <a:xfrm>
              <a:off x="474120" y="3886200"/>
              <a:ext cx="6896520" cy="0"/>
            </a:xfrm>
            <a:prstGeom prst="line">
              <a:avLst/>
            </a:prstGeom>
            <a:ln w="38160">
              <a:solidFill>
                <a:srgbClr val="e00031"/>
              </a:solidFill>
              <a:round/>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5" name="TextShape 1"/>
          <p:cNvSpPr txBox="1"/>
          <p:nvPr/>
        </p:nvSpPr>
        <p:spPr>
          <a:xfrm>
            <a:off x="365760" y="752400"/>
            <a:ext cx="10423800" cy="285480"/>
          </a:xfrm>
          <a:prstGeom prst="rect">
            <a:avLst/>
          </a:prstGeom>
          <a:noFill/>
          <a:ln>
            <a:noFill/>
          </a:ln>
        </p:spPr>
        <p:txBody>
          <a:bodyPr lIns="0" rIns="0" tIns="0" bIns="0">
            <a:noAutofit/>
          </a:bodyPr>
          <a:p>
            <a:endParaRPr b="0" lang="en-US" sz="2000" spc="-1" strike="noStrike">
              <a:solidFill>
                <a:srgbClr val="ffffff"/>
              </a:solidFill>
              <a:latin typeface="Calibri"/>
            </a:endParaRPr>
          </a:p>
        </p:txBody>
      </p:sp>
      <p:sp>
        <p:nvSpPr>
          <p:cNvPr id="1046"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Disclaimer &amp; Attribution</a:t>
            </a:r>
            <a:endParaRPr b="0" lang="en-US" sz="2400" spc="-1" strike="noStrike">
              <a:solidFill>
                <a:srgbClr val="000000"/>
              </a:solidFill>
              <a:latin typeface="Calibri"/>
            </a:endParaRPr>
          </a:p>
        </p:txBody>
      </p:sp>
      <p:sp>
        <p:nvSpPr>
          <p:cNvPr id="1047" name="CustomShape 3"/>
          <p:cNvSpPr/>
          <p:nvPr/>
        </p:nvSpPr>
        <p:spPr>
          <a:xfrm>
            <a:off x="365760" y="2140200"/>
            <a:ext cx="10423800" cy="2904120"/>
          </a:xfrm>
          <a:prstGeom prst="rect">
            <a:avLst/>
          </a:prstGeom>
          <a:noFill/>
          <a:ln>
            <a:noFill/>
          </a:ln>
        </p:spPr>
        <p:style>
          <a:lnRef idx="0"/>
          <a:fillRef idx="0"/>
          <a:effectRef idx="0"/>
          <a:fontRef idx="minor"/>
        </p:style>
        <p:txBody>
          <a:bodyPr lIns="90000" rIns="90000" tIns="45000" bIns="45000" anchor="b">
            <a:noAutofit/>
          </a:bodyPr>
          <a:p>
            <a:pPr>
              <a:lnSpc>
                <a:spcPct val="100000"/>
              </a:lnSpc>
              <a:spcBef>
                <a:spcPts val="799"/>
              </a:spcBef>
            </a:pPr>
            <a:r>
              <a:rPr b="0" lang="en-US" sz="900" spc="-1" strike="noStrike">
                <a:solidFill>
                  <a:srgbClr val="ffffff"/>
                </a:solidFill>
                <a:latin typeface="Calibri"/>
              </a:rPr>
              <a:t>The information presented in this document is for informational purposes only and may contain technical inaccuracies, omissions and typographical errors.</a:t>
            </a:r>
            <a:br/>
            <a:endParaRPr b="0" lang="en-US" sz="900" spc="-1" strike="noStrike">
              <a:latin typeface="Arial"/>
            </a:endParaRPr>
          </a:p>
          <a:p>
            <a:pPr>
              <a:lnSpc>
                <a:spcPct val="100000"/>
              </a:lnSpc>
              <a:spcBef>
                <a:spcPts val="799"/>
              </a:spcBef>
            </a:pPr>
            <a:r>
              <a:rPr b="0" lang="en-US" sz="900" spc="-1" strike="noStrike">
                <a:solidFill>
                  <a:srgbClr val="ffffff"/>
                </a:solidFill>
                <a:latin typeface="Calibri"/>
              </a:rPr>
              <a:t>The information contained herein is subject to change and may be rendered inaccurate for many reasons, including but not limited to product and roadmap changes, component and motherboard version changes, new model and/or product releases, product differences between differing manufacturers, software changes, BIOS flashes, firmware upgrades, or the like. AMD assumes no obligation to update or otherwise correct or revise this information. However, AMD reserves the right to revise this information and to make changes from time to time to the content hereof without obligation of AMD to notify any person of such revisions or changes.</a:t>
            </a:r>
            <a:br/>
            <a:endParaRPr b="0" lang="en-US" sz="900" spc="-1" strike="noStrike">
              <a:latin typeface="Arial"/>
            </a:endParaRPr>
          </a:p>
          <a:p>
            <a:pPr>
              <a:lnSpc>
                <a:spcPct val="100000"/>
              </a:lnSpc>
              <a:spcBef>
                <a:spcPts val="799"/>
              </a:spcBef>
            </a:pPr>
            <a:r>
              <a:rPr b="0" lang="en-US" sz="900" spc="-1" strike="noStrike">
                <a:solidFill>
                  <a:srgbClr val="ffffff"/>
                </a:solidFill>
                <a:latin typeface="Calibri"/>
              </a:rPr>
              <a:t>AMD MAKES NO REPRESENTATIONS OR WARRANTIES WITH RESPECT TO THE CONTENTS HEREOF AND ASSUMES NO RESPONSIBILITY FOR ANY INACCURACIES, ERRORS OR OMISSIONS THAT MAY APPEAR IN THIS INFORMATION.</a:t>
            </a:r>
            <a:br/>
            <a:endParaRPr b="0" lang="en-US" sz="900" spc="-1" strike="noStrike">
              <a:latin typeface="Arial"/>
            </a:endParaRPr>
          </a:p>
          <a:p>
            <a:pPr>
              <a:lnSpc>
                <a:spcPct val="100000"/>
              </a:lnSpc>
              <a:spcBef>
                <a:spcPts val="799"/>
              </a:spcBef>
            </a:pPr>
            <a:r>
              <a:rPr b="0" lang="en-US" sz="900" spc="-1" strike="noStrike">
                <a:solidFill>
                  <a:srgbClr val="ffffff"/>
                </a:solidFill>
                <a:latin typeface="Calibri"/>
              </a:rPr>
              <a:t>AMD SPECIFICALLY DISCLAIMS ANY IMPLIED WARRANTIES OF MERCHANTABILITY OR FITNESS FOR ANY PARTICULAR PURPOSE. IN NO EVENT WILL AMD BE LIABLE TO ANY PERSON FOR ANY DIRECT, INDIRECT, SPECIAL OR OTHER CONSEQUENTIAL DAMAGES ARISING FROM THE USE OF ANY INFORMATION CONTAINED HEREIN, EVEN IF AMD IS EXPRESSLY ADVISED OF THE POSSIBILITY OF SUCH DAMAGES.</a:t>
            </a:r>
            <a:endParaRPr b="0" lang="en-US" sz="900" spc="-1" strike="noStrike">
              <a:latin typeface="Arial"/>
            </a:endParaRPr>
          </a:p>
          <a:p>
            <a:pPr algn="just">
              <a:lnSpc>
                <a:spcPct val="100000"/>
              </a:lnSpc>
              <a:spcBef>
                <a:spcPts val="799"/>
              </a:spcBef>
            </a:pPr>
            <a:endParaRPr b="0" lang="en-US" sz="900" spc="-1" strike="noStrike">
              <a:latin typeface="Arial"/>
            </a:endParaRPr>
          </a:p>
          <a:p>
            <a:pPr algn="just">
              <a:lnSpc>
                <a:spcPct val="100000"/>
              </a:lnSpc>
              <a:spcBef>
                <a:spcPts val="799"/>
              </a:spcBef>
            </a:pPr>
            <a:r>
              <a:rPr b="1" lang="en-US" sz="900" spc="-1" strike="noStrike" u="sng">
                <a:solidFill>
                  <a:srgbClr val="ffffff"/>
                </a:solidFill>
                <a:uFillTx/>
                <a:latin typeface="Calibri"/>
              </a:rPr>
              <a:t>ATTRIBUTION</a:t>
            </a:r>
            <a:endParaRPr b="0" lang="en-US" sz="900" spc="-1" strike="noStrike">
              <a:latin typeface="Arial"/>
            </a:endParaRPr>
          </a:p>
          <a:p>
            <a:pPr>
              <a:lnSpc>
                <a:spcPct val="100000"/>
              </a:lnSpc>
              <a:spcBef>
                <a:spcPts val="799"/>
              </a:spcBef>
            </a:pPr>
            <a:r>
              <a:rPr b="0" lang="en-US" sz="900" spc="-1" strike="noStrike">
                <a:solidFill>
                  <a:srgbClr val="ffffff"/>
                </a:solidFill>
                <a:latin typeface="Calibri"/>
              </a:rPr>
              <a:t>© 2018 Advanced Micro Devices, Inc. All rights reserved. AMD, the AMD Arrow logo and combinations thereof are trademarks of Advanced Micro Devices, Inc. in the United States and/or other jurisdictions. Other names are for informational purposes only and may be trademarks of their respective owners.</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TextShape 1"/>
          <p:cNvSpPr txBox="1"/>
          <p:nvPr/>
        </p:nvSpPr>
        <p:spPr>
          <a:xfrm>
            <a:off x="474120" y="1875600"/>
            <a:ext cx="8435160" cy="1811520"/>
          </a:xfrm>
          <a:prstGeom prst="rect">
            <a:avLst/>
          </a:prstGeom>
          <a:noFill/>
          <a:ln>
            <a:noFill/>
          </a:ln>
        </p:spPr>
        <p:txBody>
          <a:bodyPr rIns="0" tIns="0" bIns="0" anchor="b">
            <a:noAutofit/>
          </a:bodyPr>
          <a:p>
            <a:pPr>
              <a:lnSpc>
                <a:spcPct val="100000"/>
              </a:lnSpc>
            </a:pPr>
            <a:r>
              <a:rPr b="0" lang="en-US" sz="5400" spc="-1" strike="noStrike" cap="all">
                <a:solidFill>
                  <a:srgbClr val="ffffff"/>
                </a:solidFill>
                <a:latin typeface="Calibri"/>
              </a:rPr>
              <a:t>UE4 Vulkan update</a:t>
            </a:r>
            <a:endParaRPr b="0" lang="en-US" sz="5400" spc="-1" strike="noStrike">
              <a:solidFill>
                <a:srgbClr val="000000"/>
              </a:solidFill>
              <a:latin typeface="Calibri"/>
            </a:endParaRPr>
          </a:p>
        </p:txBody>
      </p:sp>
      <p:sp>
        <p:nvSpPr>
          <p:cNvPr id="1049" name="TextShape 2"/>
          <p:cNvSpPr txBox="1"/>
          <p:nvPr/>
        </p:nvSpPr>
        <p:spPr>
          <a:xfrm>
            <a:off x="474840" y="4063320"/>
            <a:ext cx="6555960" cy="745920"/>
          </a:xfrm>
          <a:prstGeom prst="rect">
            <a:avLst/>
          </a:prstGeom>
          <a:noFill/>
          <a:ln>
            <a:noFill/>
          </a:ln>
        </p:spPr>
        <p:txBody>
          <a:bodyPr rIns="0">
            <a:noAutofit/>
          </a:bodyPr>
          <a:p>
            <a:pPr>
              <a:lnSpc>
                <a:spcPct val="100000"/>
              </a:lnSpc>
              <a:spcBef>
                <a:spcPts val="799"/>
              </a:spcBef>
            </a:pPr>
            <a:r>
              <a:rPr b="0" lang="en-US" sz="2800" spc="-1" strike="noStrike">
                <a:solidFill>
                  <a:srgbClr val="ffffff"/>
                </a:solidFill>
                <a:latin typeface="Calibri"/>
              </a:rPr>
              <a:t>Rolando Caloca O. (Epic Games)</a:t>
            </a:r>
            <a:endParaRPr b="0" lang="en-US" sz="2800" spc="-1" strike="noStrike">
              <a:solidFill>
                <a:srgbClr val="ffffff"/>
              </a:solidFill>
              <a:latin typeface="Calibri"/>
            </a:endParaRPr>
          </a:p>
        </p:txBody>
      </p:sp>
      <p:sp>
        <p:nvSpPr>
          <p:cNvPr id="1050" name="Line 3"/>
          <p:cNvSpPr/>
          <p:nvPr/>
        </p:nvSpPr>
        <p:spPr>
          <a:xfrm>
            <a:off x="474120" y="2684520"/>
            <a:ext cx="6896520" cy="0"/>
          </a:xfrm>
          <a:prstGeom prst="line">
            <a:avLst/>
          </a:prstGeom>
          <a:ln w="38160">
            <a:solidFill>
              <a:srgbClr val="e00031"/>
            </a:solidFill>
            <a:round/>
          </a:ln>
        </p:spPr>
        <p:style>
          <a:lnRef idx="1">
            <a:schemeClr val="accent1"/>
          </a:lnRef>
          <a:fillRef idx="0">
            <a:schemeClr val="accent1"/>
          </a:fillRef>
          <a:effectRef idx="0">
            <a:schemeClr val="accent1"/>
          </a:effectRef>
          <a:fontRef idx="minor"/>
        </p:style>
      </p:sp>
      <p:sp>
        <p:nvSpPr>
          <p:cNvPr id="1051" name="Line 4"/>
          <p:cNvSpPr/>
          <p:nvPr/>
        </p:nvSpPr>
        <p:spPr>
          <a:xfrm>
            <a:off x="474120" y="3886200"/>
            <a:ext cx="6896520" cy="0"/>
          </a:xfrm>
          <a:prstGeom prst="line">
            <a:avLst/>
          </a:prstGeom>
          <a:ln w="38160">
            <a:solidFill>
              <a:srgbClr val="e00031"/>
            </a:solidFill>
            <a:round/>
          </a:ln>
        </p:spPr>
        <p:style>
          <a:lnRef idx="1">
            <a:schemeClr val="accent1"/>
          </a:lnRef>
          <a:fillRef idx="0">
            <a:schemeClr val="accent1"/>
          </a:fillRef>
          <a:effectRef idx="0">
            <a:schemeClr val="accent1"/>
          </a:effectRef>
          <a:fontRef idx="minor"/>
        </p:style>
      </p:sp>
      <p:pic>
        <p:nvPicPr>
          <p:cNvPr id="1052" name="Picture 2" descr=""/>
          <p:cNvPicPr/>
          <p:nvPr/>
        </p:nvPicPr>
        <p:blipFill>
          <a:blip r:embed="rId1"/>
          <a:stretch/>
        </p:blipFill>
        <p:spPr>
          <a:xfrm>
            <a:off x="-324000" y="566280"/>
            <a:ext cx="9303840" cy="241920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3" name="TextShape 1"/>
          <p:cNvSpPr txBox="1"/>
          <p:nvPr/>
        </p:nvSpPr>
        <p:spPr>
          <a:xfrm>
            <a:off x="474120" y="1875600"/>
            <a:ext cx="8435160" cy="1811520"/>
          </a:xfrm>
          <a:prstGeom prst="rect">
            <a:avLst/>
          </a:prstGeom>
          <a:noFill/>
          <a:ln>
            <a:noFill/>
          </a:ln>
        </p:spPr>
        <p:txBody>
          <a:bodyPr rIns="0" tIns="0" bIns="0" anchor="b">
            <a:noAutofit/>
          </a:bodyPr>
          <a:p>
            <a:pPr>
              <a:lnSpc>
                <a:spcPct val="100000"/>
              </a:lnSpc>
            </a:pPr>
            <a:r>
              <a:rPr b="0" lang="en-US" sz="5400" spc="-1" strike="noStrike" cap="all">
                <a:solidFill>
                  <a:srgbClr val="ffffff"/>
                </a:solidFill>
                <a:latin typeface="Calibri"/>
              </a:rPr>
              <a:t>Backup slides</a:t>
            </a:r>
            <a:endParaRPr b="0" lang="en-US" sz="5400" spc="-1" strike="noStrike">
              <a:solidFill>
                <a:srgbClr val="000000"/>
              </a:solidFill>
              <a:latin typeface="Calibri"/>
            </a:endParaRPr>
          </a:p>
        </p:txBody>
      </p:sp>
      <p:sp>
        <p:nvSpPr>
          <p:cNvPr id="1054" name="TextShape 2"/>
          <p:cNvSpPr txBox="1"/>
          <p:nvPr/>
        </p:nvSpPr>
        <p:spPr>
          <a:xfrm>
            <a:off x="474840" y="4063320"/>
            <a:ext cx="6555960" cy="745920"/>
          </a:xfrm>
          <a:prstGeom prst="rect">
            <a:avLst/>
          </a:prstGeom>
          <a:noFill/>
          <a:ln>
            <a:noFill/>
          </a:ln>
        </p:spPr>
        <p:txBody>
          <a:bodyPr rIns="0">
            <a:noAutofit/>
          </a:bodyPr>
          <a:p>
            <a:endParaRPr b="0" lang="en-US" sz="2000" spc="-1" strike="noStrike">
              <a:solidFill>
                <a:srgbClr val="ffffff"/>
              </a:solidFill>
              <a:latin typeface="Calibri"/>
            </a:endParaRPr>
          </a:p>
        </p:txBody>
      </p:sp>
      <p:sp>
        <p:nvSpPr>
          <p:cNvPr id="1055" name="Line 3"/>
          <p:cNvSpPr/>
          <p:nvPr/>
        </p:nvSpPr>
        <p:spPr>
          <a:xfrm>
            <a:off x="474120" y="2684520"/>
            <a:ext cx="6896520" cy="0"/>
          </a:xfrm>
          <a:prstGeom prst="line">
            <a:avLst/>
          </a:prstGeom>
          <a:ln w="38160">
            <a:solidFill>
              <a:srgbClr val="e00031"/>
            </a:solidFill>
            <a:round/>
          </a:ln>
        </p:spPr>
        <p:style>
          <a:lnRef idx="1">
            <a:schemeClr val="accent1"/>
          </a:lnRef>
          <a:fillRef idx="0">
            <a:schemeClr val="accent1"/>
          </a:fillRef>
          <a:effectRef idx="0">
            <a:schemeClr val="accent1"/>
          </a:effectRef>
          <a:fontRef idx="minor"/>
        </p:style>
      </p:sp>
      <p:sp>
        <p:nvSpPr>
          <p:cNvPr id="1056" name="Line 4"/>
          <p:cNvSpPr/>
          <p:nvPr/>
        </p:nvSpPr>
        <p:spPr>
          <a:xfrm>
            <a:off x="474120" y="3886200"/>
            <a:ext cx="6896520" cy="0"/>
          </a:xfrm>
          <a:prstGeom prst="line">
            <a:avLst/>
          </a:prstGeom>
          <a:ln w="38160">
            <a:solidFill>
              <a:srgbClr val="e00031"/>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TextShape 1"/>
          <p:cNvSpPr txBox="1"/>
          <p:nvPr/>
        </p:nvSpPr>
        <p:spPr>
          <a:xfrm>
            <a:off x="365760" y="1380960"/>
            <a:ext cx="11449800" cy="4937400"/>
          </a:xfrm>
          <a:prstGeom prst="rect">
            <a:avLst/>
          </a:prstGeom>
          <a:noFill/>
          <a:ln>
            <a:noFill/>
          </a:ln>
        </p:spPr>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Compute Units: 36</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Base Frequency: Up to 1257 MHz</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Boost Frequency: Up to 1340 MHz</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Peak Pixel Fill-Rate: Up to 42.88 GP/s</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Peak Texture Fill-Rate: Up to 192.96 GT/s</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Max Performance: Up to 6.2 TFLOPs</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ROPs: 32</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Stream Processors: 2304</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Texture Units: 144</a:t>
            </a:r>
            <a:endParaRPr b="0" lang="en-US" sz="2000" spc="-1" strike="noStrike">
              <a:solidFill>
                <a:srgbClr val="ffffff"/>
              </a:solidFill>
              <a:latin typeface="Calibri"/>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Transistor Count: 5.7 B</a:t>
            </a:r>
            <a:endParaRPr b="0" lang="en-US" sz="2000" spc="-1" strike="noStrike">
              <a:solidFill>
                <a:srgbClr val="ffffff"/>
              </a:solidFill>
              <a:latin typeface="Calibri"/>
            </a:endParaRPr>
          </a:p>
        </p:txBody>
      </p:sp>
      <p:sp>
        <p:nvSpPr>
          <p:cNvPr id="1058" name="TextShape 2"/>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Specs</a:t>
            </a:r>
            <a:endParaRPr b="0" lang="en-US" sz="1600" spc="-1" strike="noStrike">
              <a:solidFill>
                <a:srgbClr val="ffffff"/>
              </a:solidFill>
              <a:latin typeface="Calibri"/>
            </a:endParaRPr>
          </a:p>
        </p:txBody>
      </p:sp>
      <p:sp>
        <p:nvSpPr>
          <p:cNvPr id="1059" name="TextShape 3"/>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Radeon RX 580</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5" name="Content Placeholder 5" descr=""/>
          <p:cNvPicPr/>
          <p:nvPr/>
        </p:nvPicPr>
        <p:blipFill>
          <a:blip r:embed="rId1"/>
          <a:stretch/>
        </p:blipFill>
        <p:spPr>
          <a:xfrm>
            <a:off x="3151800" y="2179440"/>
            <a:ext cx="5884560" cy="1356840"/>
          </a:xfrm>
          <a:prstGeom prst="rect">
            <a:avLst/>
          </a:prstGeom>
          <a:ln>
            <a:noFill/>
          </a:ln>
        </p:spPr>
      </p:pic>
      <p:sp>
        <p:nvSpPr>
          <p:cNvPr id="326"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What is Radeon GPU Profiler?</a:t>
            </a:r>
            <a:endParaRPr b="0" lang="en-US" sz="1600" spc="-1" strike="noStrike">
              <a:solidFill>
                <a:srgbClr val="ffffff"/>
              </a:solidFill>
              <a:latin typeface="Calibri"/>
            </a:endParaRPr>
          </a:p>
        </p:txBody>
      </p:sp>
      <p:sp>
        <p:nvSpPr>
          <p:cNvPr id="327"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Quick Start Guide</a:t>
            </a:r>
            <a:endParaRPr b="0" lang="en-US" sz="2400" spc="-1" strike="noStrike">
              <a:solidFill>
                <a:srgbClr val="000000"/>
              </a:solidFill>
              <a:latin typeface="Calibri"/>
            </a:endParaRPr>
          </a:p>
        </p:txBody>
      </p:sp>
      <p:sp>
        <p:nvSpPr>
          <p:cNvPr id="328" name="CustomShape 3"/>
          <p:cNvSpPr/>
          <p:nvPr/>
        </p:nvSpPr>
        <p:spPr>
          <a:xfrm>
            <a:off x="3151800" y="2969280"/>
            <a:ext cx="5884560" cy="2284560"/>
          </a:xfrm>
          <a:prstGeom prst="rect">
            <a:avLst/>
          </a:prstGeom>
          <a:solidFill>
            <a:srgbClr val="000000"/>
          </a:solidFill>
          <a:ln>
            <a:noFill/>
          </a:ln>
        </p:spPr>
        <p:style>
          <a:lnRef idx="0"/>
          <a:fillRef idx="0"/>
          <a:effectRef idx="0"/>
          <a:fontRef idx="minor"/>
        </p:style>
        <p:txBody>
          <a:bodyPr tIns="0" bIns="0" anchor="ctr" anchorCtr="1">
            <a:spAutoFit/>
          </a:bodyPr>
          <a:p>
            <a:pPr algn="ctr">
              <a:lnSpc>
                <a:spcPct val="100000"/>
              </a:lnSpc>
              <a:spcAft>
                <a:spcPts val="601"/>
              </a:spcAft>
            </a:pPr>
            <a:r>
              <a:rPr b="0" lang="en-US" sz="4400" spc="-1" strike="noStrike" cap="all">
                <a:solidFill>
                  <a:srgbClr val="e00031"/>
                </a:solidFill>
                <a:latin typeface="Effra"/>
              </a:rPr>
              <a:t>GPU Profiler</a:t>
            </a:r>
            <a:endParaRPr b="0" lang="en-US" sz="4400" spc="-1" strike="noStrike">
              <a:latin typeface="Arial"/>
            </a:endParaRPr>
          </a:p>
          <a:p>
            <a:pPr algn="ctr">
              <a:lnSpc>
                <a:spcPct val="100000"/>
              </a:lnSpc>
              <a:spcAft>
                <a:spcPts val="601"/>
              </a:spcAft>
            </a:pPr>
            <a:endParaRPr b="0" lang="en-US" sz="4400" spc="-1" strike="noStrike">
              <a:latin typeface="Arial"/>
            </a:endParaRPr>
          </a:p>
          <a:p>
            <a:pPr algn="ctr">
              <a:lnSpc>
                <a:spcPct val="100000"/>
              </a:lnSpc>
            </a:pPr>
            <a:r>
              <a:rPr b="1" lang="en-US" sz="3600" spc="-1" strike="noStrike">
                <a:solidFill>
                  <a:srgbClr val="e00031"/>
                </a:solidFill>
                <a:latin typeface="Effra Light"/>
              </a:rPr>
              <a:t>Analyze. Adjust. Accelerate.</a:t>
            </a:r>
            <a:endParaRPr b="0" lang="en-US" sz="3600" spc="-1" strike="noStrike">
              <a:latin typeface="Arial"/>
            </a:endParaRPr>
          </a:p>
          <a:p>
            <a:pPr algn="ctr">
              <a:lnSpc>
                <a:spcPct val="100000"/>
              </a:lnSpc>
            </a:pP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8824320" y="1513440"/>
            <a:ext cx="3111480" cy="4553640"/>
          </a:xfrm>
          <a:prstGeom prst="rect">
            <a:avLst/>
          </a:prstGeom>
          <a:noFill/>
          <a:ln>
            <a:noFill/>
          </a:ln>
        </p:spPr>
        <p:txBody>
          <a:bodyPr lIns="0" rIns="0" anchor="ctr">
            <a:noAutofit/>
          </a:bodyPr>
          <a:p>
            <a:pPr marL="343080" indent="-342720">
              <a:lnSpc>
                <a:spcPct val="100000"/>
              </a:lnSpc>
              <a:spcBef>
                <a:spcPts val="799"/>
              </a:spcBef>
              <a:spcAft>
                <a:spcPts val="3600"/>
              </a:spcAft>
              <a:buClr>
                <a:srgbClr val="808080"/>
              </a:buClr>
              <a:buSzPct val="90000"/>
              <a:buFont typeface="Wingdings 3" charset="2"/>
              <a:buChar char=""/>
            </a:pPr>
            <a:r>
              <a:rPr b="0" lang="en-US" sz="2000" spc="-1" strike="noStrike">
                <a:solidFill>
                  <a:srgbClr val="ffffff"/>
                </a:solidFill>
                <a:latin typeface="Calibri"/>
              </a:rPr>
              <a:t>Detailed workload information</a:t>
            </a:r>
            <a:endParaRPr b="0" lang="en-US" sz="2000" spc="-1" strike="noStrike">
              <a:solidFill>
                <a:srgbClr val="ffffff"/>
              </a:solidFill>
              <a:latin typeface="Calibri"/>
            </a:endParaRPr>
          </a:p>
          <a:p>
            <a:pPr marL="343080" indent="-342720">
              <a:lnSpc>
                <a:spcPct val="100000"/>
              </a:lnSpc>
              <a:spcBef>
                <a:spcPts val="799"/>
              </a:spcBef>
              <a:spcAft>
                <a:spcPts val="3600"/>
              </a:spcAft>
              <a:buClr>
                <a:srgbClr val="808080"/>
              </a:buClr>
              <a:buSzPct val="90000"/>
              <a:buFont typeface="Wingdings 3" charset="2"/>
              <a:buChar char=""/>
            </a:pPr>
            <a:r>
              <a:rPr b="0" lang="en-US" sz="2000" spc="-1" strike="noStrike">
                <a:solidFill>
                  <a:srgbClr val="ffffff"/>
                </a:solidFill>
                <a:latin typeface="Montserrat"/>
                <a:ea typeface="Montserrat"/>
              </a:rPr>
              <a:t>DX12 and Vulkan support</a:t>
            </a:r>
            <a:endParaRPr b="0" lang="en-US" sz="2000" spc="-1" strike="noStrike">
              <a:solidFill>
                <a:srgbClr val="ffffff"/>
              </a:solidFill>
              <a:latin typeface="Calibri"/>
            </a:endParaRPr>
          </a:p>
          <a:p>
            <a:pPr marL="343080" indent="-342720">
              <a:lnSpc>
                <a:spcPct val="100000"/>
              </a:lnSpc>
              <a:spcBef>
                <a:spcPts val="799"/>
              </a:spcBef>
              <a:spcAft>
                <a:spcPts val="3600"/>
              </a:spcAft>
              <a:buClr>
                <a:srgbClr val="808080"/>
              </a:buClr>
              <a:buSzPct val="90000"/>
              <a:buFont typeface="Wingdings 3" charset="2"/>
              <a:buChar char=""/>
            </a:pPr>
            <a:r>
              <a:rPr b="0" lang="en-US" sz="2000" spc="-1" strike="noStrike">
                <a:solidFill>
                  <a:srgbClr val="ffffff"/>
                </a:solidFill>
                <a:latin typeface="Montserrat"/>
                <a:ea typeface="Montserrat"/>
              </a:rPr>
              <a:t>Hardware level profiling features</a:t>
            </a:r>
            <a:endParaRPr b="0" lang="en-US" sz="2000" spc="-1" strike="noStrike">
              <a:solidFill>
                <a:srgbClr val="ffffff"/>
              </a:solidFill>
              <a:latin typeface="Calibri"/>
            </a:endParaRPr>
          </a:p>
        </p:txBody>
      </p:sp>
      <p:sp>
        <p:nvSpPr>
          <p:cNvPr id="330" name="TextShape 2"/>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What is Radeon GPU Profiler?</a:t>
            </a:r>
            <a:endParaRPr b="0" lang="en-US" sz="1600" spc="-1" strike="noStrike">
              <a:solidFill>
                <a:srgbClr val="ffffff"/>
              </a:solidFill>
              <a:latin typeface="Calibri"/>
            </a:endParaRPr>
          </a:p>
        </p:txBody>
      </p:sp>
      <p:sp>
        <p:nvSpPr>
          <p:cNvPr id="331" name="TextShape 3"/>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Quick Start Guide</a:t>
            </a:r>
            <a:endParaRPr b="0" lang="en-US" sz="2400" spc="-1" strike="noStrike">
              <a:solidFill>
                <a:srgbClr val="000000"/>
              </a:solidFill>
              <a:latin typeface="Calibri"/>
            </a:endParaRPr>
          </a:p>
        </p:txBody>
      </p:sp>
      <p:pic>
        <p:nvPicPr>
          <p:cNvPr id="332" name="Shape 164" descr=""/>
          <p:cNvPicPr/>
          <p:nvPr/>
        </p:nvPicPr>
        <p:blipFill>
          <a:blip r:embed="rId1"/>
          <a:stretch/>
        </p:blipFill>
        <p:spPr>
          <a:xfrm>
            <a:off x="307440" y="1513440"/>
            <a:ext cx="8407080" cy="45536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Content Placeholder 5" descr=""/>
          <p:cNvPicPr/>
          <p:nvPr/>
        </p:nvPicPr>
        <p:blipFill>
          <a:blip r:embed="rId1"/>
          <a:stretch/>
        </p:blipFill>
        <p:spPr>
          <a:xfrm>
            <a:off x="1026720" y="1380960"/>
            <a:ext cx="10127160" cy="4936680"/>
          </a:xfrm>
          <a:prstGeom prst="rect">
            <a:avLst/>
          </a:prstGeom>
          <a:ln>
            <a:noFill/>
          </a:ln>
        </p:spPr>
      </p:pic>
      <p:sp>
        <p:nvSpPr>
          <p:cNvPr id="334"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RGP support is built directly into the production driver</a:t>
            </a:r>
            <a:endParaRPr b="0" lang="en-US" sz="1600" spc="-1" strike="noStrike">
              <a:solidFill>
                <a:srgbClr val="ffffff"/>
              </a:solidFill>
              <a:latin typeface="Calibri"/>
            </a:endParaRPr>
          </a:p>
        </p:txBody>
      </p:sp>
      <p:sp>
        <p:nvSpPr>
          <p:cNvPr id="335"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Quick Start Guide</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RGP is available for free on GitHub as part of gpuopen</a:t>
            </a:r>
            <a:endParaRPr b="0" lang="en-US" sz="1600" spc="-1" strike="noStrike">
              <a:solidFill>
                <a:srgbClr val="ffffff"/>
              </a:solidFill>
              <a:latin typeface="Calibri"/>
            </a:endParaRPr>
          </a:p>
        </p:txBody>
      </p:sp>
      <p:sp>
        <p:nvSpPr>
          <p:cNvPr id="337"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Quick Start Guide</a:t>
            </a:r>
            <a:endParaRPr b="0" lang="en-US" sz="2400" spc="-1" strike="noStrike">
              <a:solidFill>
                <a:srgbClr val="000000"/>
              </a:solidFill>
              <a:latin typeface="Calibri"/>
            </a:endParaRPr>
          </a:p>
        </p:txBody>
      </p:sp>
      <p:pic>
        <p:nvPicPr>
          <p:cNvPr id="338" name="Content Placeholder 5" descr=""/>
          <p:cNvPicPr/>
          <p:nvPr/>
        </p:nvPicPr>
        <p:blipFill>
          <a:blip r:embed="rId1"/>
          <a:stretch/>
        </p:blipFill>
        <p:spPr>
          <a:xfrm>
            <a:off x="2386080" y="1387800"/>
            <a:ext cx="7408440" cy="4923720"/>
          </a:xfrm>
          <a:prstGeom prst="rect">
            <a:avLst/>
          </a:prstGeom>
          <a:ln>
            <a:noFill/>
          </a:ln>
        </p:spPr>
      </p:pic>
      <p:sp>
        <p:nvSpPr>
          <p:cNvPr id="339" name="CustomShape 3"/>
          <p:cNvSpPr/>
          <p:nvPr/>
        </p:nvSpPr>
        <p:spPr>
          <a:xfrm>
            <a:off x="7116120" y="3776040"/>
            <a:ext cx="2155320" cy="1188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0" name="CustomShape 4"/>
          <p:cNvSpPr/>
          <p:nvPr/>
        </p:nvSpPr>
        <p:spPr>
          <a:xfrm>
            <a:off x="2625480" y="3849840"/>
            <a:ext cx="4480920" cy="2332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339"/>
                                        </p:tgtEl>
                                        <p:attrNameLst>
                                          <p:attrName>style.visibility</p:attrName>
                                        </p:attrNameLst>
                                      </p:cBhvr>
                                      <p:to>
                                        <p:strVal val="visible"/>
                                      </p:to>
                                    </p:set>
                                    <p:animEffect filter="fade" transition="in">
                                      <p:cBhvr additive="repl">
                                        <p:cTn id="7" dur="500"/>
                                        <p:tgtEl>
                                          <p:spTgt spid="339"/>
                                        </p:tgtEl>
                                      </p:cBhvr>
                                    </p:animEffect>
                                  </p:childTnLst>
                                </p:cTn>
                              </p:par>
                              <p:par>
                                <p:cTn id="8" nodeType="withEffect" fill="hold" presetClass="entr" presetID="10">
                                  <p:stCondLst>
                                    <p:cond delay="0"/>
                                  </p:stCondLst>
                                  <p:childTnLst>
                                    <p:set>
                                      <p:cBhvr>
                                        <p:cTn id="9" dur="1" fill="hold">
                                          <p:stCondLst>
                                            <p:cond delay="0"/>
                                          </p:stCondLst>
                                        </p:cTn>
                                        <p:tgtEl>
                                          <p:spTgt spid="340"/>
                                        </p:tgtEl>
                                        <p:attrNameLst>
                                          <p:attrName>style.visibility</p:attrName>
                                        </p:attrNameLst>
                                      </p:cBhvr>
                                      <p:to>
                                        <p:strVal val="visible"/>
                                      </p:to>
                                    </p:set>
                                    <p:animEffect filter="fade" transition="in">
                                      <p:cBhvr additive="repl">
                                        <p:cTn id="10" dur="5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Content Placeholder 5" descr=""/>
          <p:cNvPicPr/>
          <p:nvPr/>
        </p:nvPicPr>
        <p:blipFill>
          <a:blip r:embed="rId1"/>
          <a:stretch/>
        </p:blipFill>
        <p:spPr>
          <a:xfrm>
            <a:off x="5292000" y="2810160"/>
            <a:ext cx="6528240" cy="3535920"/>
          </a:xfrm>
          <a:prstGeom prst="rect">
            <a:avLst/>
          </a:prstGeom>
          <a:ln>
            <a:noFill/>
          </a:ln>
        </p:spPr>
      </p:pic>
      <p:sp>
        <p:nvSpPr>
          <p:cNvPr id="342" name="TextShape 1"/>
          <p:cNvSpPr txBox="1"/>
          <p:nvPr/>
        </p:nvSpPr>
        <p:spPr>
          <a:xfrm>
            <a:off x="365760" y="752400"/>
            <a:ext cx="10423800" cy="285480"/>
          </a:xfrm>
          <a:prstGeom prst="rect">
            <a:avLst/>
          </a:prstGeom>
          <a:noFill/>
          <a:ln>
            <a:noFill/>
          </a:ln>
        </p:spPr>
        <p:txBody>
          <a:bodyPr lIns="0" rIns="0" tIns="0" bIns="0">
            <a:noAutofit/>
          </a:bodyPr>
          <a:p>
            <a:pPr>
              <a:lnSpc>
                <a:spcPct val="100000"/>
              </a:lnSpc>
            </a:pPr>
            <a:r>
              <a:rPr b="0" lang="en-US" sz="1600" spc="-1" strike="noStrike" cap="all">
                <a:solidFill>
                  <a:srgbClr val="ffffff"/>
                </a:solidFill>
                <a:latin typeface="Calibri"/>
              </a:rPr>
              <a:t>More information on gpuopen.com</a:t>
            </a:r>
            <a:endParaRPr b="0" lang="en-US" sz="1600" spc="-1" strike="noStrike">
              <a:solidFill>
                <a:srgbClr val="ffffff"/>
              </a:solidFill>
              <a:latin typeface="Calibri"/>
            </a:endParaRPr>
          </a:p>
        </p:txBody>
      </p:sp>
      <p:sp>
        <p:nvSpPr>
          <p:cNvPr id="343" name="TextShape 2"/>
          <p:cNvSpPr txBox="1"/>
          <p:nvPr/>
        </p:nvSpPr>
        <p:spPr>
          <a:xfrm>
            <a:off x="365760" y="245520"/>
            <a:ext cx="9990720" cy="474120"/>
          </a:xfrm>
          <a:prstGeom prst="rect">
            <a:avLst/>
          </a:prstGeom>
          <a:noFill/>
          <a:ln>
            <a:noFill/>
          </a:ln>
        </p:spPr>
        <p:txBody>
          <a:bodyPr lIns="0" rIns="0" bIns="0" anchor="b">
            <a:noAutofit/>
          </a:bodyPr>
          <a:p>
            <a:pPr>
              <a:lnSpc>
                <a:spcPct val="100000"/>
              </a:lnSpc>
            </a:pPr>
            <a:r>
              <a:rPr b="0" lang="en-US" sz="2400" spc="-1" strike="noStrike" cap="all">
                <a:solidFill>
                  <a:srgbClr val="ffffff"/>
                </a:solidFill>
                <a:latin typeface="Calibri"/>
              </a:rPr>
              <a:t>Quick Start Guide</a:t>
            </a:r>
            <a:endParaRPr b="0" lang="en-US" sz="2400" spc="-1" strike="noStrike">
              <a:solidFill>
                <a:srgbClr val="000000"/>
              </a:solidFill>
              <a:latin typeface="Calibri"/>
            </a:endParaRPr>
          </a:p>
        </p:txBody>
      </p:sp>
      <p:sp>
        <p:nvSpPr>
          <p:cNvPr id="344" name="CustomShape 3"/>
          <p:cNvSpPr/>
          <p:nvPr/>
        </p:nvSpPr>
        <p:spPr>
          <a:xfrm>
            <a:off x="365760" y="1380960"/>
            <a:ext cx="11449800" cy="4937400"/>
          </a:xfrm>
          <a:prstGeom prst="rect">
            <a:avLst/>
          </a:prstGeom>
          <a:noFill/>
          <a:ln>
            <a:noFill/>
          </a:ln>
        </p:spPr>
        <p:style>
          <a:lnRef idx="0"/>
          <a:fillRef idx="0"/>
          <a:effectRef idx="0"/>
          <a:fontRef idx="minor"/>
        </p:style>
        <p:txBody>
          <a:bodyPr lIns="0" rIns="0">
            <a:noAutofit/>
          </a:bodyPr>
          <a:p>
            <a:pPr marL="343080" indent="-342720">
              <a:lnSpc>
                <a:spcPct val="100000"/>
              </a:lnSpc>
              <a:spcBef>
                <a:spcPts val="799"/>
              </a:spcBef>
              <a:buClr>
                <a:srgbClr val="808080"/>
              </a:buClr>
              <a:buSzPct val="90000"/>
              <a:buFont typeface="Wingdings 3" charset="2"/>
              <a:buChar char=""/>
            </a:pPr>
            <a:r>
              <a:rPr b="0" lang="en-US" sz="2000" spc="-1" strike="noStrike" u="sng">
                <a:solidFill>
                  <a:srgbClr val="ed1c24"/>
                </a:solidFill>
                <a:uFillTx/>
                <a:latin typeface="Calibri"/>
                <a:hlinkClick r:id="rId2"/>
              </a:rPr>
              <a:t>https://gpuopen.com/tag/rgp/</a:t>
            </a:r>
            <a:endParaRPr b="0" lang="en-US" sz="2000" spc="-1" strike="noStrike">
              <a:latin typeface="Arial"/>
            </a:endParaRPr>
          </a:p>
          <a:p>
            <a:pPr marL="343080" indent="-342720">
              <a:lnSpc>
                <a:spcPct val="100000"/>
              </a:lnSpc>
              <a:spcBef>
                <a:spcPts val="799"/>
              </a:spcBef>
              <a:buClr>
                <a:srgbClr val="808080"/>
              </a:buClr>
              <a:buSzPct val="90000"/>
              <a:buFont typeface="Wingdings 3" charset="2"/>
              <a:buChar char=""/>
            </a:pPr>
            <a:r>
              <a:rPr b="0" lang="en-US" sz="2000" spc="-1" strike="noStrike" u="sng">
                <a:solidFill>
                  <a:srgbClr val="ed1c24"/>
                </a:solidFill>
                <a:uFillTx/>
                <a:latin typeface="Calibri"/>
                <a:hlinkClick r:id="rId3"/>
              </a:rPr>
              <a:t>https://gpuopen.com/gaming-product/radeon-gpu-profiler-rgp/</a:t>
            </a:r>
            <a:endParaRPr b="0" lang="en-US" sz="2000" spc="-1" strike="noStrike">
              <a:latin typeface="Arial"/>
            </a:endParaRPr>
          </a:p>
          <a:p>
            <a:pPr marL="343080" indent="-342720">
              <a:lnSpc>
                <a:spcPct val="100000"/>
              </a:lnSpc>
              <a:spcBef>
                <a:spcPts val="799"/>
              </a:spcBef>
              <a:buClr>
                <a:srgbClr val="808080"/>
              </a:buClr>
              <a:buSzPct val="90000"/>
              <a:buFont typeface="Wingdings 3" charset="2"/>
              <a:buChar char=""/>
            </a:pPr>
            <a:r>
              <a:rPr b="0" lang="en-US" sz="2000" spc="-1" strike="noStrike">
                <a:solidFill>
                  <a:srgbClr val="ffffff"/>
                </a:solidFill>
                <a:latin typeface="Calibri"/>
              </a:rPr>
              <a:t>Or just Google on Radeon GPU Profiler</a:t>
            </a:r>
            <a:endParaRPr b="0" lang="en-US" sz="2000" spc="-1" strike="noStrike">
              <a:latin typeface="Arial"/>
            </a:endParaRPr>
          </a:p>
          <a:p>
            <a:pPr>
              <a:lnSpc>
                <a:spcPct val="100000"/>
              </a:lnSpc>
              <a:spcBef>
                <a:spcPts val="799"/>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812990"/>
      </a:accent5>
      <a:accent6>
        <a:srgbClr val="c7c8ca"/>
      </a:accent6>
      <a:hlink>
        <a:srgbClr val="ed1c24"/>
      </a:hlink>
      <a:folHlink>
        <a:srgbClr val="c7c8c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812990"/>
      </a:accent5>
      <a:accent6>
        <a:srgbClr val="c7c8ca"/>
      </a:accent6>
      <a:hlink>
        <a:srgbClr val="ed1c24"/>
      </a:hlink>
      <a:folHlink>
        <a:srgbClr val="c7c8c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812990"/>
      </a:accent5>
      <a:accent6>
        <a:srgbClr val="c7c8ca"/>
      </a:accent6>
      <a:hlink>
        <a:srgbClr val="ed1c24"/>
      </a:hlink>
      <a:folHlink>
        <a:srgbClr val="c7c8c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812990"/>
      </a:accent5>
      <a:accent6>
        <a:srgbClr val="c7c8ca"/>
      </a:accent6>
      <a:hlink>
        <a:srgbClr val="ed1c24"/>
      </a:hlink>
      <a:folHlink>
        <a:srgbClr val="c7c8c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812990"/>
      </a:accent5>
      <a:accent6>
        <a:srgbClr val="c7c8ca"/>
      </a:accent6>
      <a:hlink>
        <a:srgbClr val="ed1c24"/>
      </a:hlink>
      <a:folHlink>
        <a:srgbClr val="c7c8c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812990"/>
      </a:accent5>
      <a:accent6>
        <a:srgbClr val="c7c8ca"/>
      </a:accent6>
      <a:hlink>
        <a:srgbClr val="ed1c24"/>
      </a:hlink>
      <a:folHlink>
        <a:srgbClr val="c7c8c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812990"/>
      </a:accent5>
      <a:accent6>
        <a:srgbClr val="c7c8ca"/>
      </a:accent6>
      <a:hlink>
        <a:srgbClr val="ed1c24"/>
      </a:hlink>
      <a:folHlink>
        <a:srgbClr val="c7c8c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812990"/>
      </a:accent5>
      <a:accent6>
        <a:srgbClr val="c7c8ca"/>
      </a:accent6>
      <a:hlink>
        <a:srgbClr val="ed1c24"/>
      </a:hlink>
      <a:folHlink>
        <a:srgbClr val="c7c8ca"/>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4B1B7A46415B40BFB5FA6C8004ECA5" ma:contentTypeVersion="1" ma:contentTypeDescription="Create a new document." ma:contentTypeScope="" ma:versionID="ac3b19f409d7e963cd80e4dcd1b829f4">
  <xsd:schema xmlns:xsd="http://www.w3.org/2001/XMLSchema" xmlns:p="http://schemas.microsoft.com/office/2006/metadata/properties" xmlns:ns1="http://schemas.microsoft.com/sharepoint/v3" targetNamespace="http://schemas.microsoft.com/office/2006/metadata/properties" ma:root="true" ma:fieldsID="ddb0c952b897a810c8a4e377cff6bff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294560C6-03CB-42A4-BF5C-55E65C5C1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9E27C5A1-07AC-4457-AAC1-17F5884184F3}">
  <ds:schemaRefs>
    <ds:schemaRef ds:uri="http://schemas.microsoft.com/sharepoint/v3"/>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20743</TotalTime>
  <Application>LibreOffice/6.3.2.2$Windows_X86_64 LibreOffice_project/98b30e735bda24bc04ab42594c85f7fd8be07b9c</Application>
  <Words>1754</Words>
  <Paragraphs>330</Paragraphs>
  <Company>Advanced Micro Devices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2015-03-27T15:01:12Z</dcterms:created>
  <dc:creator>Windows User</dc:creator>
  <dc:description/>
  <dc:language>en-US</dc:language>
  <cp:lastModifiedBy>Stewart, Jason</cp:lastModifiedBy>
  <cp:lastPrinted>2015-09-29T14:56:43Z</cp:lastPrinted>
  <dcterms:modified xsi:type="dcterms:W3CDTF">2018-03-14T04:19:41Z</dcterms:modified>
  <cp:revision>977</cp:revision>
  <dc:subject/>
  <dc:title>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Advanced Micro Devices</vt:lpwstr>
  </property>
  <property fmtid="{D5CDD505-2E9C-101B-9397-08002B2CF9AE}" pid="4" name="ContentTypeId">
    <vt:lpwstr>0x010100D34B1B7A46415B40BFB5FA6C8004ECA5</vt:lpwstr>
  </property>
  <property fmtid="{D5CDD505-2E9C-101B-9397-08002B2CF9AE}" pid="5" name="HiddenSlides">
    <vt:i4>0</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Notes">
    <vt:i4>25</vt:i4>
  </property>
  <property fmtid="{D5CDD505-2E9C-101B-9397-08002B2CF9AE}" pid="10" name="PresentationFormat">
    <vt:lpwstr>Custom</vt:lpwstr>
  </property>
  <property fmtid="{D5CDD505-2E9C-101B-9397-08002B2CF9AE}" pid="11" name="ScaleCrop">
    <vt:bool>0</vt:bool>
  </property>
  <property fmtid="{D5CDD505-2E9C-101B-9397-08002B2CF9AE}" pid="12" name="ShareDoc">
    <vt:bool>0</vt:bool>
  </property>
  <property fmtid="{D5CDD505-2E9C-101B-9397-08002B2CF9AE}" pid="13" name="Slides">
    <vt:i4>45</vt:i4>
  </property>
</Properties>
</file>